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306" r:id="rId2"/>
    <p:sldId id="338" r:id="rId3"/>
    <p:sldId id="339" r:id="rId4"/>
    <p:sldId id="340" r:id="rId5"/>
    <p:sldId id="274" r:id="rId6"/>
    <p:sldId id="287" r:id="rId7"/>
    <p:sldId id="289" r:id="rId8"/>
    <p:sldId id="290" r:id="rId9"/>
    <p:sldId id="334" r:id="rId10"/>
    <p:sldId id="288" r:id="rId11"/>
    <p:sldId id="336" r:id="rId12"/>
    <p:sldId id="345" r:id="rId13"/>
    <p:sldId id="337" r:id="rId14"/>
    <p:sldId id="312" r:id="rId15"/>
    <p:sldId id="300" r:id="rId16"/>
    <p:sldId id="301" r:id="rId17"/>
    <p:sldId id="302" r:id="rId18"/>
    <p:sldId id="265" r:id="rId19"/>
    <p:sldId id="309" r:id="rId20"/>
    <p:sldId id="315" r:id="rId21"/>
    <p:sldId id="296" r:id="rId22"/>
    <p:sldId id="317" r:id="rId23"/>
    <p:sldId id="319" r:id="rId24"/>
    <p:sldId id="258" r:id="rId25"/>
    <p:sldId id="263" r:id="rId26"/>
    <p:sldId id="314" r:id="rId27"/>
    <p:sldId id="311" r:id="rId28"/>
    <p:sldId id="297" r:id="rId29"/>
    <p:sldId id="278" r:id="rId30"/>
    <p:sldId id="298" r:id="rId31"/>
    <p:sldId id="299" r:id="rId32"/>
    <p:sldId id="280" r:id="rId33"/>
    <p:sldId id="322" r:id="rId34"/>
    <p:sldId id="272" r:id="rId35"/>
    <p:sldId id="327" r:id="rId36"/>
    <p:sldId id="335" r:id="rId37"/>
    <p:sldId id="332" r:id="rId38"/>
    <p:sldId id="324" r:id="rId39"/>
    <p:sldId id="333" r:id="rId40"/>
    <p:sldId id="325" r:id="rId41"/>
    <p:sldId id="326" r:id="rId42"/>
    <p:sldId id="346" r:id="rId43"/>
    <p:sldId id="330" r:id="rId44"/>
    <p:sldId id="331" r:id="rId45"/>
    <p:sldId id="313" r:id="rId46"/>
    <p:sldId id="308" r:id="rId47"/>
    <p:sldId id="286" r:id="rId48"/>
    <p:sldId id="342" r:id="rId49"/>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4" autoAdjust="0"/>
    <p:restoredTop sz="99618" autoAdjust="0"/>
  </p:normalViewPr>
  <p:slideViewPr>
    <p:cSldViewPr snapToGrid="0" snapToObjects="1">
      <p:cViewPr>
        <p:scale>
          <a:sx n="85" d="100"/>
          <a:sy n="85" d="100"/>
        </p:scale>
        <p:origin x="-216" y="-162"/>
      </p:cViewPr>
      <p:guideLst>
        <p:guide orient="horz" pos="2160"/>
        <p:guide pos="2880"/>
      </p:guideLst>
    </p:cSldViewPr>
  </p:slideViewPr>
  <p:notesTextViewPr>
    <p:cViewPr>
      <p:scale>
        <a:sx n="100" d="100"/>
        <a:sy n="100" d="100"/>
      </p:scale>
      <p:origin x="0" y="0"/>
    </p:cViewPr>
  </p:notesTextViewPr>
  <p:sorterViewPr>
    <p:cViewPr>
      <p:scale>
        <a:sx n="119" d="100"/>
        <a:sy n="1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92138B42-DB80-264E-AA8A-C581EC30FD73}" srcId="{AF783A47-1E70-DF46-8540-FCBA05F6D909}" destId="{C7F98C60-5F22-4545-8F0E-9EB9D64889A1}" srcOrd="1" destOrd="0" parTransId="{F2FB62C4-DD6C-404C-8EFF-47FEA2B3074D}" sibTransId="{3E2898E5-0D54-6D4A-8C79-B579FA68700A}"/>
    <dgm:cxn modelId="{2D93E098-F206-3C43-AD0D-039D20BAE55A}" srcId="{AF783A47-1E70-DF46-8540-FCBA05F6D909}" destId="{64277A66-27E9-1F47-8559-9608016A62EA}" srcOrd="2" destOrd="0" parTransId="{CAD55C65-4BF0-5847-8839-60676A11CD93}" sibTransId="{2268E222-D4D1-9C4B-8252-0223F662769C}"/>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92E90-BA0F-4A46-B8EA-608604D27C44}">
      <dsp:nvSpPr>
        <dsp:cNvPr id="0" name=""/>
        <dsp:cNvSpPr/>
      </dsp:nvSpPr>
      <dsp:spPr>
        <a:xfrm>
          <a:off x="781538" y="0"/>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People</a:t>
          </a:r>
          <a:endParaRPr lang="en-US" sz="700" kern="1200" dirty="0"/>
        </a:p>
      </dsp:txBody>
      <dsp:txXfrm>
        <a:off x="1055077" y="547077"/>
        <a:ext cx="547077" cy="547077"/>
      </dsp:txXfrm>
    </dsp:sp>
    <dsp:sp modelId="{886C5675-3744-5649-B6E5-741852DA99D9}">
      <dsp:nvSpPr>
        <dsp:cNvPr id="0" name=""/>
        <dsp:cNvSpPr/>
      </dsp:nvSpPr>
      <dsp:spPr>
        <a:xfrm>
          <a:off x="234461"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Technology</a:t>
          </a:r>
          <a:endParaRPr lang="en-US" sz="700" kern="1200" dirty="0"/>
        </a:p>
      </dsp:txBody>
      <dsp:txXfrm>
        <a:off x="508000" y="1641231"/>
        <a:ext cx="547077" cy="547077"/>
      </dsp:txXfrm>
    </dsp:sp>
    <dsp:sp modelId="{ED0A0BEC-BAF0-454C-B12C-3C5B581491C1}">
      <dsp:nvSpPr>
        <dsp:cNvPr id="0" name=""/>
        <dsp:cNvSpPr/>
      </dsp:nvSpPr>
      <dsp:spPr>
        <a:xfrm rot="10800000">
          <a:off x="781538"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Governance </a:t>
          </a:r>
        </a:p>
        <a:p>
          <a:pPr lvl="0" algn="ctr" defTabSz="311150">
            <a:lnSpc>
              <a:spcPct val="90000"/>
            </a:lnSpc>
            <a:spcBef>
              <a:spcPct val="0"/>
            </a:spcBef>
            <a:spcAft>
              <a:spcPct val="35000"/>
            </a:spcAft>
          </a:pPr>
          <a:r>
            <a:rPr lang="en-US" sz="700" kern="1200" dirty="0" smtClean="0"/>
            <a:t>Risk</a:t>
          </a:r>
        </a:p>
        <a:p>
          <a:pPr lvl="0" algn="ctr" defTabSz="311150">
            <a:lnSpc>
              <a:spcPct val="90000"/>
            </a:lnSpc>
            <a:spcBef>
              <a:spcPct val="0"/>
            </a:spcBef>
            <a:spcAft>
              <a:spcPct val="35000"/>
            </a:spcAft>
          </a:pPr>
          <a:r>
            <a:rPr lang="en-US" sz="700" kern="1200" dirty="0" smtClean="0"/>
            <a:t>Compliance</a:t>
          </a:r>
          <a:endParaRPr lang="en-US" sz="700" kern="1200" dirty="0"/>
        </a:p>
      </dsp:txBody>
      <dsp:txXfrm rot="10800000">
        <a:off x="1055076" y="1094154"/>
        <a:ext cx="547077" cy="547077"/>
      </dsp:txXfrm>
    </dsp:sp>
    <dsp:sp modelId="{4BB136A3-E261-6B45-A8B5-27B707B37F0C}">
      <dsp:nvSpPr>
        <dsp:cNvPr id="0" name=""/>
        <dsp:cNvSpPr/>
      </dsp:nvSpPr>
      <dsp:spPr>
        <a:xfrm>
          <a:off x="1328615" y="1094154"/>
          <a:ext cx="1094154" cy="1094154"/>
        </a:xfrm>
        <a:prstGeom prst="triangl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smtClean="0"/>
            <a:t>Operations</a:t>
          </a:r>
          <a:endParaRPr lang="en-US" sz="700" kern="1200" dirty="0"/>
        </a:p>
      </dsp:txBody>
      <dsp:txXfrm>
        <a:off x="1602154" y="1641231"/>
        <a:ext cx="547077" cy="547077"/>
      </dsp:txXfrm>
    </dsp:sp>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1010"/>
          </a:xfrm>
          <a:prstGeom prst="rect">
            <a:avLst/>
          </a:prstGeom>
        </p:spPr>
        <p:txBody>
          <a:bodyPr vert="horz" lIns="92309" tIns="46154" rIns="92309" bIns="46154" rtlCol="0"/>
          <a:lstStyle>
            <a:lvl1pPr algn="r">
              <a:defRPr sz="1200"/>
            </a:lvl1pPr>
          </a:lstStyle>
          <a:p>
            <a:fld id="{8FFF51FF-BE85-114B-8AA4-994C037B0162}" type="datetimeFigureOut">
              <a:rPr lang="en-US" smtClean="0"/>
              <a:t>1/8/2015</a:t>
            </a:fld>
            <a:endParaRPr lang="en-US"/>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309" tIns="46154" rIns="92309" bIns="4615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10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309" tIns="46154" rIns="92309" bIns="46154"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16</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mans risk is another mans opportunity</a:t>
            </a:r>
          </a:p>
          <a:p>
            <a:r>
              <a:rPr lang="en-US" dirty="0"/>
              <a:t>The </a:t>
            </a:r>
            <a:r>
              <a:rPr lang="en-US" u="sng" dirty="0"/>
              <a:t>same</a:t>
            </a:r>
            <a:r>
              <a:rPr lang="en-US" dirty="0"/>
              <a:t> risk/threat/incident needs to be understood from very different perspectives</a:t>
            </a:r>
          </a:p>
          <a:p>
            <a:r>
              <a:rPr lang="en-US" dirty="0"/>
              <a:t>Classifying something as a risk/threat/incident or mitigation only makes sense with respect to how it impacts the objectives of some stakeholder. </a:t>
            </a:r>
            <a:r>
              <a:rPr lang="en-US" dirty="0" err="1"/>
              <a:t>E.g</a:t>
            </a:r>
            <a:r>
              <a:rPr lang="en-US" dirty="0"/>
              <a:t> “a risk of damage to the U.S. power grid impacting millions”.</a:t>
            </a:r>
          </a:p>
          <a:p>
            <a:r>
              <a:rPr lang="en-US" dirty="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31</a:t>
            </a:fld>
            <a:endParaRPr lang="en-US"/>
          </a:p>
        </p:txBody>
      </p:sp>
    </p:spTree>
    <p:extLst>
      <p:ext uri="{BB962C8B-B14F-4D97-AF65-F5344CB8AC3E}">
        <p14:creationId xmlns:p14="http://schemas.microsoft.com/office/powerpoint/2010/main" val="410206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845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OMG Threat and Risk Information Sharing</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1/8/2015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1/8/2015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70" r:id="rId8"/>
    <p:sldLayoutId id="2147483671" r:id="rId9"/>
  </p:sldLayoutIdLst>
  <p:timing>
    <p:tnLst>
      <p:par>
        <p:cT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5.xml"/><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0.wmf"/><Relationship Id="rId13" Type="http://schemas.microsoft.com/office/2007/relationships/hdphoto" Target="../media/hdphoto2.wdp"/><Relationship Id="rId3" Type="http://schemas.openxmlformats.org/officeDocument/2006/relationships/image" Target="../media/image15.wmf"/><Relationship Id="rId7" Type="http://schemas.openxmlformats.org/officeDocument/2006/relationships/image" Target="../media/image19.jpe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8.jpeg"/><Relationship Id="rId11" Type="http://schemas.microsoft.com/office/2007/relationships/hdphoto" Target="../media/hdphoto1.wdp"/><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jpe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9.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9699" y="1980810"/>
            <a:ext cx="8573845" cy="609601"/>
          </a:xfrm>
        </p:spPr>
        <p:txBody>
          <a:bodyPr/>
          <a:lstStyle/>
          <a:p>
            <a:r>
              <a:rPr lang="en-US" sz="2400" b="1" dirty="0" smtClean="0"/>
              <a:t>Advances in Threat and Risk </a:t>
            </a:r>
            <a:r>
              <a:rPr lang="en-US" sz="2400" b="1" smtClean="0"/>
              <a:t>Information Sharing</a:t>
            </a:r>
            <a:endParaRPr lang="en-US" sz="2400" dirty="0"/>
          </a:p>
        </p:txBody>
      </p:sp>
      <p:sp>
        <p:nvSpPr>
          <p:cNvPr id="5" name="Text Placeholder 4"/>
          <p:cNvSpPr>
            <a:spLocks noGrp="1"/>
          </p:cNvSpPr>
          <p:nvPr>
            <p:ph type="body" idx="10"/>
          </p:nvPr>
        </p:nvSpPr>
        <p:spPr/>
        <p:txBody>
          <a:bodyPr/>
          <a:lstStyle/>
          <a:p>
            <a:r>
              <a:rPr lang="en-US" dirty="0" smtClean="0"/>
              <a:t>Creating standards and a community of interest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829050"/>
            <a:ext cx="2743200" cy="1638300"/>
          </a:xfrm>
          <a:prstGeom prst="rect">
            <a:avLst/>
          </a:prstGeom>
        </p:spPr>
      </p:pic>
    </p:spTree>
    <p:extLst>
      <p:ext uri="{BB962C8B-B14F-4D97-AF65-F5344CB8AC3E}">
        <p14:creationId xmlns:p14="http://schemas.microsoft.com/office/powerpoint/2010/main" val="2616257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Tree>
    <p:extLst>
      <p:ext uri="{BB962C8B-B14F-4D97-AF65-F5344CB8AC3E}">
        <p14:creationId xmlns:p14="http://schemas.microsoft.com/office/powerpoint/2010/main" val="1193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Callout 7"/>
          <p:cNvSpPr/>
          <p:nvPr/>
        </p:nvSpPr>
        <p:spPr>
          <a:xfrm>
            <a:off x="1473541" y="1527037"/>
            <a:ext cx="6607527" cy="4525487"/>
          </a:xfrm>
          <a:prstGeom prst="cloudCallout">
            <a:avLst>
              <a:gd name="adj1" fmla="val 3942"/>
              <a:gd name="adj2" fmla="val -323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Threat &amp; Risk Information</a:t>
            </a:r>
          </a:p>
          <a:p>
            <a:pPr algn="ctr"/>
            <a:r>
              <a:rPr lang="en-US" dirty="0" smtClean="0"/>
              <a:t>Sharing Community</a:t>
            </a:r>
            <a:endParaRPr lang="en-US" dirty="0"/>
          </a:p>
        </p:txBody>
      </p:sp>
      <p:sp>
        <p:nvSpPr>
          <p:cNvPr id="2" name="Title 1"/>
          <p:cNvSpPr>
            <a:spLocks noGrp="1"/>
          </p:cNvSpPr>
          <p:nvPr>
            <p:ph type="title"/>
          </p:nvPr>
        </p:nvSpPr>
        <p:spPr/>
        <p:txBody>
          <a:bodyPr/>
          <a:lstStyle/>
          <a:p>
            <a:r>
              <a:rPr lang="en-US" dirty="0" smtClean="0"/>
              <a:t>It takes a community</a:t>
            </a:r>
            <a:endParaRPr lang="en-US" dirty="0"/>
          </a:p>
        </p:txBody>
      </p:sp>
      <p:pic>
        <p:nvPicPr>
          <p:cNvPr id="1026" name="Picture 2" descr="C:\Users\Cory\AppData\Local\Microsoft\Windows\Temporary Internet Files\Content.IE5\B0O4UG11\MC900384060[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176" y="3789781"/>
            <a:ext cx="1825625" cy="1644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ry\AppData\Local\Microsoft\Windows\Temporary Internet Files\Content.IE5\WDSA5HEU\MC9004421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18" y="1175684"/>
            <a:ext cx="2032941" cy="20192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ory\AppData\Local\Microsoft\Windows\Temporary Internet Files\Content.IE5\0LFYD9HJ\MC900370956[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3991" y="4347369"/>
            <a:ext cx="1506538" cy="18240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Cory\AppData\Local\Microsoft\Windows\Temporary Internet Files\Content.IE5\WDSA5HEU\MC900383510[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8407" y="1123251"/>
            <a:ext cx="1819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ory\AppData\Local\Microsoft\Windows\Temporary Internet Files\Content.IE5\0LFYD9HJ\MC900056226[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097" y="1894776"/>
            <a:ext cx="1839912" cy="1833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04892" y="3747254"/>
            <a:ext cx="800219" cy="369332"/>
          </a:xfrm>
          <a:prstGeom prst="rect">
            <a:avLst/>
          </a:prstGeom>
          <a:noFill/>
        </p:spPr>
        <p:txBody>
          <a:bodyPr wrap="none" rtlCol="0">
            <a:spAutoFit/>
          </a:bodyPr>
          <a:lstStyle/>
          <a:p>
            <a:pPr algn="ctr"/>
            <a:r>
              <a:rPr lang="en-US" dirty="0" smtClean="0"/>
              <a:t>Policy</a:t>
            </a:r>
            <a:endParaRPr lang="en-US" dirty="0"/>
          </a:p>
        </p:txBody>
      </p:sp>
      <p:sp>
        <p:nvSpPr>
          <p:cNvPr id="15" name="TextBox 14"/>
          <p:cNvSpPr txBox="1"/>
          <p:nvPr/>
        </p:nvSpPr>
        <p:spPr>
          <a:xfrm>
            <a:off x="3560390" y="6092826"/>
            <a:ext cx="2326342" cy="646331"/>
          </a:xfrm>
          <a:prstGeom prst="rect">
            <a:avLst/>
          </a:prstGeom>
          <a:noFill/>
        </p:spPr>
        <p:txBody>
          <a:bodyPr wrap="none" rtlCol="0">
            <a:spAutoFit/>
          </a:bodyPr>
          <a:lstStyle/>
          <a:p>
            <a:pPr algn="ctr"/>
            <a:r>
              <a:rPr lang="en-US" dirty="0" smtClean="0"/>
              <a:t>Information Analysts </a:t>
            </a:r>
          </a:p>
          <a:p>
            <a:pPr algn="ctr"/>
            <a:r>
              <a:rPr lang="en-US" dirty="0" smtClean="0"/>
              <a:t>&amp; Consumers</a:t>
            </a:r>
            <a:endParaRPr lang="en-US" dirty="0"/>
          </a:p>
        </p:txBody>
      </p:sp>
      <p:sp>
        <p:nvSpPr>
          <p:cNvPr id="16" name="TextBox 15"/>
          <p:cNvSpPr txBox="1"/>
          <p:nvPr/>
        </p:nvSpPr>
        <p:spPr>
          <a:xfrm>
            <a:off x="6525227" y="5434431"/>
            <a:ext cx="1069525" cy="646331"/>
          </a:xfrm>
          <a:prstGeom prst="rect">
            <a:avLst/>
          </a:prstGeom>
          <a:noFill/>
        </p:spPr>
        <p:txBody>
          <a:bodyPr wrap="none" rtlCol="0">
            <a:spAutoFit/>
          </a:bodyPr>
          <a:lstStyle/>
          <a:p>
            <a:pPr algn="ctr"/>
            <a:r>
              <a:rPr lang="en-US" dirty="0" smtClean="0"/>
              <a:t>Tools &amp;</a:t>
            </a:r>
          </a:p>
          <a:p>
            <a:pPr algn="ctr"/>
            <a:r>
              <a:rPr lang="en-US" dirty="0" smtClean="0"/>
              <a:t>Services</a:t>
            </a:r>
            <a:endParaRPr lang="en-US" dirty="0"/>
          </a:p>
        </p:txBody>
      </p:sp>
      <p:sp>
        <p:nvSpPr>
          <p:cNvPr id="17" name="TextBox 16"/>
          <p:cNvSpPr txBox="1"/>
          <p:nvPr/>
        </p:nvSpPr>
        <p:spPr>
          <a:xfrm>
            <a:off x="6484739" y="3010224"/>
            <a:ext cx="1402948" cy="646331"/>
          </a:xfrm>
          <a:prstGeom prst="rect">
            <a:avLst/>
          </a:prstGeom>
          <a:noFill/>
        </p:spPr>
        <p:txBody>
          <a:bodyPr wrap="none" rtlCol="0">
            <a:spAutoFit/>
          </a:bodyPr>
          <a:lstStyle/>
          <a:p>
            <a:pPr algn="ctr"/>
            <a:r>
              <a:rPr lang="en-US" dirty="0" smtClean="0"/>
              <a:t>Information </a:t>
            </a:r>
          </a:p>
          <a:p>
            <a:pPr algn="ctr"/>
            <a:r>
              <a:rPr lang="en-US" dirty="0" smtClean="0"/>
              <a:t>Sources</a:t>
            </a:r>
            <a:endParaRPr lang="en-US" dirty="0"/>
          </a:p>
        </p:txBody>
      </p:sp>
      <p:sp>
        <p:nvSpPr>
          <p:cNvPr id="18" name="TextBox 17"/>
          <p:cNvSpPr txBox="1"/>
          <p:nvPr/>
        </p:nvSpPr>
        <p:spPr>
          <a:xfrm>
            <a:off x="4015044" y="2666301"/>
            <a:ext cx="1326004" cy="369332"/>
          </a:xfrm>
          <a:prstGeom prst="rect">
            <a:avLst/>
          </a:prstGeom>
          <a:noFill/>
        </p:spPr>
        <p:txBody>
          <a:bodyPr wrap="none" rtlCol="0">
            <a:spAutoFit/>
          </a:bodyPr>
          <a:lstStyle/>
          <a:p>
            <a:pPr algn="ctr"/>
            <a:r>
              <a:rPr lang="en-US" dirty="0" smtClean="0"/>
              <a:t>Leadership</a:t>
            </a:r>
            <a:endParaRPr lang="en-US" dirty="0"/>
          </a:p>
        </p:txBody>
      </p:sp>
      <p:sp>
        <p:nvSpPr>
          <p:cNvPr id="19" name="TextBox 18"/>
          <p:cNvSpPr txBox="1"/>
          <p:nvPr/>
        </p:nvSpPr>
        <p:spPr>
          <a:xfrm>
            <a:off x="1291807" y="5421586"/>
            <a:ext cx="1236237" cy="369332"/>
          </a:xfrm>
          <a:prstGeom prst="rect">
            <a:avLst/>
          </a:prstGeom>
          <a:noFill/>
        </p:spPr>
        <p:txBody>
          <a:bodyPr wrap="none" rtlCol="0">
            <a:spAutoFit/>
          </a:bodyPr>
          <a:lstStyle/>
          <a:p>
            <a:pPr algn="ctr"/>
            <a:r>
              <a:rPr lang="en-US" dirty="0" smtClean="0"/>
              <a:t>Standards</a:t>
            </a:r>
            <a:endParaRPr lang="en-US" dirty="0"/>
          </a:p>
        </p:txBody>
      </p:sp>
      <p:sp>
        <p:nvSpPr>
          <p:cNvPr id="7" name="Vertical Scroll 6"/>
          <p:cNvSpPr/>
          <p:nvPr/>
        </p:nvSpPr>
        <p:spPr>
          <a:xfrm>
            <a:off x="1291807" y="4612106"/>
            <a:ext cx="1226388" cy="786397"/>
          </a:xfrm>
          <a:prstGeom prst="verticalScroll">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879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616" y="148309"/>
            <a:ext cx="2502662" cy="832998"/>
          </a:xfrm>
          <a:prstGeom prst="rect">
            <a:avLst/>
          </a:prstGeom>
        </p:spPr>
      </p:pic>
      <p:sp>
        <p:nvSpPr>
          <p:cNvPr id="12" name="Title 2"/>
          <p:cNvSpPr txBox="1">
            <a:spLocks/>
          </p:cNvSpPr>
          <p:nvPr/>
        </p:nvSpPr>
        <p:spPr bwMode="auto">
          <a:xfrm>
            <a:off x="518829" y="2326887"/>
            <a:ext cx="5787975" cy="2872581"/>
          </a:xfrm>
          <a:prstGeom prst="rect">
            <a:avLst/>
          </a:prstGeom>
          <a:noFill/>
          <a:ln>
            <a:noFill/>
          </a:ln>
          <a:effectLst/>
          <a:extLst/>
        </p:spPr>
        <p:txBody>
          <a:bodyPr wrap="square" lIns="0" tIns="0" rIns="0" bIns="0">
            <a:spAutoFit/>
          </a:bodyPr>
          <a:lstStyle>
            <a:defPPr>
              <a:defRPr lang="en-US"/>
            </a:defPPr>
            <a:lvl1pPr marL="0" marR="0" lvl="0" defTabSz="914400" eaLnBrk="1" latinLnBrk="0" hangingPunct="1">
              <a:spcBef>
                <a:spcPts val="0"/>
              </a:spcBef>
              <a:spcAft>
                <a:spcPts val="0"/>
              </a:spcAft>
              <a:buClrTx/>
              <a:buSzTx/>
              <a:buFontTx/>
              <a:buNone/>
              <a:tabLst/>
              <a:defRPr kumimoji="0" sz="2000" u="none" strike="noStrike" cap="none" spc="0" normalizeH="0" baseline="0">
                <a:ln>
                  <a:noFill/>
                </a:ln>
                <a:solidFill>
                  <a:schemeClr val="tx2"/>
                </a:solidFill>
                <a:effectLst/>
                <a:uLnTx/>
                <a:uFillTx/>
                <a:latin typeface="+mn-lt"/>
                <a:ea typeface="+mj-ea"/>
                <a:cs typeface="+mj-cs"/>
              </a:defRPr>
            </a:lvl1pPr>
          </a:lstStyle>
          <a:p>
            <a:pPr>
              <a:spcAft>
                <a:spcPts val="1600"/>
              </a:spcAft>
              <a:defRPr/>
            </a:pPr>
            <a:r>
              <a:rPr lang="en-US" dirty="0" smtClean="0">
                <a:solidFill>
                  <a:schemeClr val="tx1">
                    <a:lumMod val="75000"/>
                    <a:lumOff val="25000"/>
                  </a:schemeClr>
                </a:solidFill>
              </a:rPr>
              <a:t>Advance </a:t>
            </a:r>
            <a:r>
              <a:rPr lang="en-US" dirty="0">
                <a:solidFill>
                  <a:schemeClr val="tx1">
                    <a:lumMod val="75000"/>
                    <a:lumOff val="25000"/>
                  </a:schemeClr>
                </a:solidFill>
              </a:rPr>
              <a:t>responsible information </a:t>
            </a:r>
            <a:r>
              <a:rPr lang="en-US" dirty="0" smtClean="0">
                <a:solidFill>
                  <a:schemeClr val="tx1">
                    <a:lumMod val="75000"/>
                    <a:lumOff val="25000"/>
                  </a:schemeClr>
                </a:solidFill>
              </a:rPr>
              <a:t>sharing to </a:t>
            </a:r>
            <a:r>
              <a:rPr lang="en-US" dirty="0">
                <a:solidFill>
                  <a:schemeClr val="tx1">
                    <a:lumMod val="75000"/>
                    <a:lumOff val="25000"/>
                  </a:schemeClr>
                </a:solidFill>
              </a:rPr>
              <a:t>further </a:t>
            </a:r>
            <a:r>
              <a:rPr lang="en-US" dirty="0" smtClean="0">
                <a:solidFill>
                  <a:schemeClr val="tx1">
                    <a:lumMod val="75000"/>
                    <a:lumOff val="25000"/>
                  </a:schemeClr>
                </a:solidFill>
              </a:rPr>
              <a:t>counterterrorism, homeland security, and cybersecurity </a:t>
            </a:r>
            <a:r>
              <a:rPr lang="en-US" dirty="0">
                <a:solidFill>
                  <a:schemeClr val="tx1">
                    <a:lumMod val="75000"/>
                    <a:lumOff val="25000"/>
                  </a:schemeClr>
                </a:solidFill>
              </a:rPr>
              <a:t>missions</a:t>
            </a:r>
          </a:p>
          <a:p>
            <a:pPr>
              <a:spcAft>
                <a:spcPts val="1600"/>
              </a:spcAft>
              <a:defRPr/>
            </a:pPr>
            <a:r>
              <a:rPr lang="en-US" dirty="0" smtClean="0">
                <a:solidFill>
                  <a:schemeClr val="tx1">
                    <a:lumMod val="75000"/>
                    <a:lumOff val="25000"/>
                  </a:schemeClr>
                </a:solidFill>
              </a:rPr>
              <a:t>Improve </a:t>
            </a:r>
            <a:r>
              <a:rPr lang="en-US" dirty="0">
                <a:solidFill>
                  <a:schemeClr val="tx1">
                    <a:lumMod val="75000"/>
                    <a:lumOff val="25000"/>
                  </a:schemeClr>
                </a:solidFill>
              </a:rPr>
              <a:t>nationwide decision making </a:t>
            </a:r>
            <a:r>
              <a:rPr lang="en-US" dirty="0" smtClean="0">
                <a:solidFill>
                  <a:schemeClr val="tx1">
                    <a:lumMod val="75000"/>
                    <a:lumOff val="25000"/>
                  </a:schemeClr>
                </a:solidFill>
              </a:rPr>
              <a:t>through information sharing</a:t>
            </a:r>
            <a:endParaRPr lang="en-US" dirty="0">
              <a:solidFill>
                <a:schemeClr val="tx1">
                  <a:lumMod val="75000"/>
                  <a:lumOff val="25000"/>
                </a:schemeClr>
              </a:solidFill>
            </a:endParaRPr>
          </a:p>
          <a:p>
            <a:pPr>
              <a:spcAft>
                <a:spcPts val="1600"/>
              </a:spcAft>
              <a:defRPr/>
            </a:pPr>
            <a:r>
              <a:rPr lang="en-US" dirty="0" smtClean="0">
                <a:solidFill>
                  <a:schemeClr val="tx1">
                    <a:lumMod val="75000"/>
                    <a:lumOff val="25000"/>
                  </a:schemeClr>
                </a:solidFill>
              </a:rPr>
              <a:t>Promote </a:t>
            </a:r>
            <a:r>
              <a:rPr lang="en-US" dirty="0">
                <a:solidFill>
                  <a:schemeClr val="tx1">
                    <a:lumMod val="75000"/>
                    <a:lumOff val="25000"/>
                  </a:schemeClr>
                </a:solidFill>
              </a:rPr>
              <a:t>partnerships across federal, state, local, and tribal governments, the private sector, and internationally</a:t>
            </a:r>
          </a:p>
        </p:txBody>
      </p:sp>
      <p:sp>
        <p:nvSpPr>
          <p:cNvPr id="10" name="Title 1"/>
          <p:cNvSpPr txBox="1">
            <a:spLocks/>
          </p:cNvSpPr>
          <p:nvPr/>
        </p:nvSpPr>
        <p:spPr>
          <a:xfrm>
            <a:off x="144971" y="192915"/>
            <a:ext cx="8441473" cy="1143000"/>
          </a:xfrm>
          <a:prstGeom prst="rect">
            <a:avLst/>
          </a:prstGeom>
        </p:spPr>
        <p:txBody>
          <a:bodyPr/>
          <a:lstStyle>
            <a:lvl1pPr algn="l" defTabSz="457200" rtl="0" eaLnBrk="1" latinLnBrk="0" hangingPunct="1">
              <a:spcBef>
                <a:spcPct val="0"/>
              </a:spcBef>
              <a:buNone/>
              <a:defRPr sz="4400" kern="1200">
                <a:solidFill>
                  <a:schemeClr val="tx2"/>
                </a:solidFill>
                <a:latin typeface="+mj-lt"/>
                <a:ea typeface="+mj-ea"/>
                <a:cs typeface="+mj-cs"/>
              </a:defRPr>
            </a:lvl1pPr>
          </a:lstStyle>
          <a:p>
            <a:r>
              <a:rPr lang="en-US" sz="4000" dirty="0" smtClean="0">
                <a:solidFill>
                  <a:schemeClr val="tx1"/>
                </a:solidFill>
                <a:latin typeface="Century Gothic" panose="020B0502020202020204" pitchFamily="34" charset="0"/>
              </a:rPr>
              <a:t>Program Manager for the Information Sharing Environment</a:t>
            </a:r>
            <a:endParaRPr lang="en-US" sz="4000" dirty="0">
              <a:solidFill>
                <a:schemeClr val="tx1"/>
              </a:solidFill>
              <a:latin typeface="Century Gothic" panose="020B0502020202020204" pitchFamily="34" charset="0"/>
            </a:endParaRPr>
          </a:p>
        </p:txBody>
      </p:sp>
      <p:sp>
        <p:nvSpPr>
          <p:cNvPr id="14" name="TextBox 13"/>
          <p:cNvSpPr txBox="1"/>
          <p:nvPr/>
        </p:nvSpPr>
        <p:spPr>
          <a:xfrm>
            <a:off x="550972" y="5416371"/>
            <a:ext cx="3414713" cy="369332"/>
          </a:xfrm>
          <a:prstGeom prst="rect">
            <a:avLst/>
          </a:prstGeom>
          <a:noFill/>
        </p:spPr>
        <p:txBody>
          <a:bodyPr lIns="0" tIns="0" rIns="0" bIns="0">
            <a:spAutoFit/>
          </a:bodyPr>
          <a:lstStyle>
            <a:defPPr>
              <a:defRPr lang="en-US"/>
            </a:defPPr>
            <a:lvl1pPr>
              <a:defRPr sz="4400" b="1" cap="small" spc="400">
                <a:solidFill>
                  <a:schemeClr val="tx2">
                    <a:lumMod val="75000"/>
                  </a:schemeClr>
                </a:solidFill>
                <a:effectLst>
                  <a:outerShdw blurRad="50800" dist="25400" dir="2700000" algn="tl">
                    <a:schemeClr val="tx1">
                      <a:lumMod val="75000"/>
                      <a:lumOff val="25000"/>
                      <a:alpha val="50000"/>
                    </a:schemeClr>
                  </a:outerShdw>
                </a:effectLst>
                <a:latin typeface="Palatino Linotype" pitchFamily="18" charset="0"/>
                <a:ea typeface="+mj-ea"/>
                <a:cs typeface="+mj-cs"/>
              </a:defRPr>
            </a:lvl1pPr>
          </a:lstStyle>
          <a:p>
            <a:pPr>
              <a:defRPr/>
            </a:pPr>
            <a:r>
              <a:rPr lang="en-US" sz="2400" dirty="0" smtClean="0">
                <a:solidFill>
                  <a:srgbClr val="002060"/>
                </a:solidFill>
              </a:rPr>
              <a:t>Visit ISE.gov</a:t>
            </a:r>
            <a:endParaRPr lang="en-US" sz="2400" dirty="0">
              <a:solidFill>
                <a:srgbClr val="002060"/>
              </a:solidFill>
            </a:endParaRPr>
          </a:p>
        </p:txBody>
      </p:sp>
      <p:sp>
        <p:nvSpPr>
          <p:cNvPr id="15" name="Rectangle 14"/>
          <p:cNvSpPr/>
          <p:nvPr/>
        </p:nvSpPr>
        <p:spPr>
          <a:xfrm>
            <a:off x="362060" y="5287129"/>
            <a:ext cx="92075" cy="5032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Box 15"/>
          <p:cNvSpPr txBox="1"/>
          <p:nvPr/>
        </p:nvSpPr>
        <p:spPr>
          <a:xfrm>
            <a:off x="540475" y="1895753"/>
            <a:ext cx="3414713" cy="369332"/>
          </a:xfrm>
          <a:prstGeom prst="rect">
            <a:avLst/>
          </a:prstGeom>
          <a:noFill/>
        </p:spPr>
        <p:txBody>
          <a:bodyPr lIns="0" tIns="0" rIns="0" bIns="0">
            <a:spAutoFit/>
          </a:bodyPr>
          <a:lstStyle>
            <a:defPPr>
              <a:defRPr lang="en-US"/>
            </a:defPPr>
            <a:lvl1pPr>
              <a:defRPr sz="4400" b="1" cap="small" spc="400">
                <a:solidFill>
                  <a:schemeClr val="tx2">
                    <a:lumMod val="75000"/>
                  </a:schemeClr>
                </a:solidFill>
                <a:effectLst>
                  <a:outerShdw blurRad="50800" dist="25400" dir="2700000" algn="tl">
                    <a:schemeClr val="tx1">
                      <a:lumMod val="75000"/>
                      <a:lumOff val="25000"/>
                      <a:alpha val="50000"/>
                    </a:schemeClr>
                  </a:outerShdw>
                </a:effectLst>
                <a:latin typeface="Palatino Linotype" pitchFamily="18" charset="0"/>
                <a:ea typeface="+mj-ea"/>
                <a:cs typeface="+mj-cs"/>
              </a:defRPr>
            </a:lvl1pPr>
          </a:lstStyle>
          <a:p>
            <a:pPr>
              <a:defRPr/>
            </a:pPr>
            <a:r>
              <a:rPr lang="en-US" sz="2400" dirty="0" smtClean="0">
                <a:solidFill>
                  <a:srgbClr val="002060"/>
                </a:solidFill>
              </a:rPr>
              <a:t>Our Focus</a:t>
            </a:r>
            <a:endParaRPr lang="en-US" sz="2400" dirty="0">
              <a:solidFill>
                <a:srgbClr val="002060"/>
              </a:solidFill>
            </a:endParaRPr>
          </a:p>
        </p:txBody>
      </p:sp>
      <p:sp>
        <p:nvSpPr>
          <p:cNvPr id="17" name="Rectangle 16"/>
          <p:cNvSpPr/>
          <p:nvPr/>
        </p:nvSpPr>
        <p:spPr>
          <a:xfrm>
            <a:off x="351564" y="1761847"/>
            <a:ext cx="92075" cy="5032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Box 18"/>
          <p:cNvSpPr txBox="1"/>
          <p:nvPr/>
        </p:nvSpPr>
        <p:spPr>
          <a:xfrm>
            <a:off x="560495" y="6003676"/>
            <a:ext cx="8438549" cy="738664"/>
          </a:xfrm>
          <a:prstGeom prst="rect">
            <a:avLst/>
          </a:prstGeom>
          <a:noFill/>
        </p:spPr>
        <p:txBody>
          <a:bodyPr wrap="square" lIns="0" tIns="0" rIns="0" bIns="0">
            <a:spAutoFit/>
          </a:bodyPr>
          <a:lstStyle>
            <a:defPPr>
              <a:defRPr lang="en-US"/>
            </a:defPPr>
            <a:lvl1pPr>
              <a:defRPr sz="4400" b="1" cap="small" spc="400">
                <a:solidFill>
                  <a:schemeClr val="tx2">
                    <a:lumMod val="75000"/>
                  </a:schemeClr>
                </a:solidFill>
                <a:effectLst>
                  <a:outerShdw blurRad="50800" dist="25400" dir="2700000" algn="tl">
                    <a:schemeClr val="tx1">
                      <a:lumMod val="75000"/>
                      <a:lumOff val="25000"/>
                      <a:alpha val="50000"/>
                    </a:schemeClr>
                  </a:outerShdw>
                </a:effectLst>
                <a:latin typeface="Palatino Linotype" pitchFamily="18" charset="0"/>
                <a:ea typeface="+mj-ea"/>
                <a:cs typeface="+mj-cs"/>
              </a:defRPr>
            </a:lvl1pPr>
          </a:lstStyle>
          <a:p>
            <a:pPr>
              <a:defRPr/>
            </a:pPr>
            <a:r>
              <a:rPr lang="en-US" sz="2400" dirty="0" smtClean="0">
                <a:solidFill>
                  <a:srgbClr val="002060"/>
                </a:solidFill>
              </a:rPr>
              <a:t>Project Interoperability</a:t>
            </a:r>
          </a:p>
          <a:p>
            <a:pPr>
              <a:defRPr/>
            </a:pPr>
            <a:r>
              <a:rPr lang="en-US" sz="2400" dirty="0">
                <a:solidFill>
                  <a:srgbClr val="002060"/>
                </a:solidFill>
              </a:rPr>
              <a:t>http://project-interoperability.github.io/ </a:t>
            </a:r>
          </a:p>
        </p:txBody>
      </p:sp>
      <p:sp>
        <p:nvSpPr>
          <p:cNvPr id="21" name="Rectangle 20"/>
          <p:cNvSpPr/>
          <p:nvPr/>
        </p:nvSpPr>
        <p:spPr>
          <a:xfrm>
            <a:off x="371585" y="6064001"/>
            <a:ext cx="92075" cy="5032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20" y="1629033"/>
            <a:ext cx="2687446" cy="19655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986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Cory\AppData\Local\Microsoft\Windows\Temporary Internet Files\Content.IE5\B0O4UG11\MP90044217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687" y="2718502"/>
            <a:ext cx="4659313" cy="41394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37160"/>
            <a:ext cx="8016240" cy="1143000"/>
          </a:xfrm>
        </p:spPr>
        <p:txBody>
          <a:bodyPr/>
          <a:lstStyle/>
          <a:p>
            <a:r>
              <a:rPr lang="en-US" dirty="0" smtClean="0"/>
              <a:t>Call to action!</a:t>
            </a:r>
            <a:endParaRPr lang="en-US" dirty="0"/>
          </a:p>
        </p:txBody>
      </p:sp>
      <p:sp>
        <p:nvSpPr>
          <p:cNvPr id="3" name="Content Placeholder 2"/>
          <p:cNvSpPr>
            <a:spLocks noGrp="1"/>
          </p:cNvSpPr>
          <p:nvPr>
            <p:ph sz="half" idx="1"/>
          </p:nvPr>
        </p:nvSpPr>
        <p:spPr/>
        <p:txBody>
          <a:bodyPr/>
          <a:lstStyle/>
          <a:p>
            <a:r>
              <a:rPr lang="en-US" dirty="0" smtClean="0"/>
              <a:t>This is a call to action</a:t>
            </a:r>
          </a:p>
          <a:p>
            <a:r>
              <a:rPr lang="en-US" dirty="0" smtClean="0"/>
              <a:t>Form a threat/risk information sharing community of interest</a:t>
            </a:r>
          </a:p>
          <a:p>
            <a:r>
              <a:rPr lang="en-US" dirty="0" smtClean="0"/>
              <a:t>Engage in and support the OMG standards effort</a:t>
            </a:r>
          </a:p>
          <a:p>
            <a:r>
              <a:rPr lang="en-US" dirty="0" smtClean="0"/>
              <a:t>Identify &amp; engage</a:t>
            </a:r>
          </a:p>
          <a:p>
            <a:pPr lvl="1"/>
            <a:r>
              <a:rPr lang="en-US" dirty="0" smtClean="0"/>
              <a:t>Vendors</a:t>
            </a:r>
          </a:p>
          <a:p>
            <a:pPr lvl="1"/>
            <a:r>
              <a:rPr lang="en-US" dirty="0" smtClean="0"/>
              <a:t>Users</a:t>
            </a:r>
          </a:p>
          <a:p>
            <a:pPr lvl="1"/>
            <a:r>
              <a:rPr lang="en-US" dirty="0" smtClean="0"/>
              <a:t>Information sources</a:t>
            </a:r>
          </a:p>
          <a:p>
            <a:pPr lvl="1"/>
            <a:r>
              <a:rPr lang="en-US" dirty="0" smtClean="0"/>
              <a:t>Use cases</a:t>
            </a:r>
          </a:p>
          <a:p>
            <a:pPr lvl="1"/>
            <a:r>
              <a:rPr lang="en-US" dirty="0" smtClean="0"/>
              <a:t>Pilot projects</a:t>
            </a:r>
          </a:p>
          <a:p>
            <a:pPr lvl="1"/>
            <a:r>
              <a:rPr lang="en-US" dirty="0" smtClean="0"/>
              <a:t>Existing standards/schema</a:t>
            </a:r>
          </a:p>
          <a:p>
            <a:pPr lvl="1"/>
            <a:endParaRPr lang="en-US" dirty="0"/>
          </a:p>
        </p:txBody>
      </p:sp>
    </p:spTree>
    <p:extLst>
      <p:ext uri="{BB962C8B-B14F-4D97-AF65-F5344CB8AC3E}">
        <p14:creationId xmlns:p14="http://schemas.microsoft.com/office/powerpoint/2010/main" val="884613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a:xfrm>
            <a:off x="685800" y="3327770"/>
            <a:ext cx="7772400" cy="397932"/>
          </a:xfrm>
        </p:spPr>
        <p:txBody>
          <a:bodyPr/>
          <a:lstStyle/>
          <a:p>
            <a:endParaRPr lang="en-US" dirty="0"/>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lnSpcReduction="10000"/>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smtClean="0"/>
              <a:t>Law enforcement recovers laptop</a:t>
            </a:r>
          </a:p>
          <a:p>
            <a:pPr lvl="1"/>
            <a:r>
              <a:rPr lang="en-US" dirty="0" smtClean="0"/>
              <a:t>Compromise </a:t>
            </a:r>
            <a:r>
              <a:rPr lang="en-US" dirty="0"/>
              <a:t>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1327848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vulnerable</a:t>
            </a:r>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18</a:t>
            </a:fld>
            <a:endParaRPr lang="en-US"/>
          </a:p>
        </p:txBody>
      </p:sp>
    </p:spTree>
    <p:extLst>
      <p:ext uri="{BB962C8B-B14F-4D97-AF65-F5344CB8AC3E}">
        <p14:creationId xmlns:p14="http://schemas.microsoft.com/office/powerpoint/2010/main" val="36083971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r>
              <a:rPr lang="en-US" dirty="0" smtClean="0"/>
              <a:t>Operational Threat and Risk RFP Process</a:t>
            </a:r>
            <a:endParaRPr lang="en-US" dirty="0"/>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Webcast</a:t>
            </a:r>
            <a:endParaRPr lang="en-US" dirty="0"/>
          </a:p>
        </p:txBody>
      </p:sp>
      <p:sp>
        <p:nvSpPr>
          <p:cNvPr id="3" name="Content Placeholder 2"/>
          <p:cNvSpPr>
            <a:spLocks noGrp="1"/>
          </p:cNvSpPr>
          <p:nvPr>
            <p:ph sz="half" idx="1"/>
          </p:nvPr>
        </p:nvSpPr>
        <p:spPr/>
        <p:txBody>
          <a:bodyPr>
            <a:normAutofit/>
          </a:bodyPr>
          <a:lstStyle/>
          <a:p>
            <a:r>
              <a:rPr lang="en-US" dirty="0" smtClean="0"/>
              <a:t>Speakers:</a:t>
            </a:r>
          </a:p>
          <a:p>
            <a:pPr lvl="1"/>
            <a:r>
              <a:rPr lang="en-US" dirty="0" smtClean="0"/>
              <a:t>Cory Casanave, OMG &amp; Model driven solutions</a:t>
            </a:r>
          </a:p>
          <a:p>
            <a:pPr lvl="1"/>
            <a:r>
              <a:rPr lang="en-US" dirty="0" smtClean="0"/>
              <a:t>Gerald Beuchelt, OMG &amp; </a:t>
            </a:r>
            <a:r>
              <a:rPr lang="en-US" dirty="0" err="1" smtClean="0"/>
              <a:t>Demandware</a:t>
            </a:r>
            <a:endParaRPr lang="en-US" dirty="0" smtClean="0"/>
          </a:p>
          <a:p>
            <a:pPr lvl="1"/>
            <a:endParaRPr lang="en-US" dirty="0" smtClean="0"/>
          </a:p>
          <a:p>
            <a:r>
              <a:rPr lang="en-US" dirty="0" smtClean="0"/>
              <a:t>Facilitator</a:t>
            </a:r>
          </a:p>
          <a:p>
            <a:pPr lvl="1"/>
            <a:r>
              <a:rPr lang="en-US" dirty="0" smtClean="0"/>
              <a:t>Alla Goldman, PM-ISE</a:t>
            </a:r>
            <a:endParaRPr lang="en-US" dirty="0"/>
          </a:p>
        </p:txBody>
      </p:sp>
      <p:sp>
        <p:nvSpPr>
          <p:cNvPr id="4" name="TextBox 3"/>
          <p:cNvSpPr txBox="1"/>
          <p:nvPr/>
        </p:nvSpPr>
        <p:spPr>
          <a:xfrm>
            <a:off x="554182" y="5345392"/>
            <a:ext cx="6421566" cy="1200329"/>
          </a:xfrm>
          <a:prstGeom prst="rect">
            <a:avLst/>
          </a:prstGeom>
          <a:noFill/>
        </p:spPr>
        <p:txBody>
          <a:bodyPr wrap="none" rtlCol="0">
            <a:spAutoFit/>
          </a:bodyPr>
          <a:lstStyle/>
          <a:p>
            <a:r>
              <a:rPr lang="en-US" dirty="0" smtClean="0"/>
              <a:t>The audio portion of today’s presentation is available via dial in. </a:t>
            </a:r>
          </a:p>
          <a:p>
            <a:r>
              <a:rPr lang="en-US" dirty="0" smtClean="0"/>
              <a:t>United States</a:t>
            </a:r>
          </a:p>
          <a:p>
            <a:r>
              <a:rPr lang="en-US" dirty="0" smtClean="0"/>
              <a:t>Toll: 1-646-307-1721</a:t>
            </a:r>
          </a:p>
          <a:p>
            <a:r>
              <a:rPr lang="en-US" dirty="0" smtClean="0"/>
              <a:t>Access code: 891-727-889</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172559" y="4063351"/>
            <a:ext cx="1951037" cy="858838"/>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999" y="4039611"/>
            <a:ext cx="2402766" cy="799748"/>
          </a:xfrm>
          <a:prstGeom prst="rect">
            <a:avLst/>
          </a:prstGeom>
        </p:spPr>
      </p:pic>
    </p:spTree>
    <p:extLst>
      <p:ext uri="{BB962C8B-B14F-4D97-AF65-F5344CB8AC3E}">
        <p14:creationId xmlns:p14="http://schemas.microsoft.com/office/powerpoint/2010/main" val="171482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sz="2000" dirty="0" smtClean="0"/>
              <a:t>The operational risk/threat RFP has been issued by the Object Management Group</a:t>
            </a:r>
          </a:p>
          <a:p>
            <a:pPr lvl="1"/>
            <a:r>
              <a:rPr lang="en-US" sz="1800" dirty="0"/>
              <a:t>http://</a:t>
            </a:r>
            <a:r>
              <a:rPr lang="en-US" sz="1800" dirty="0" smtClean="0"/>
              <a:t>www.omg.org/cgi-bin/doc.cgi?sysa/2014-6-17</a:t>
            </a:r>
          </a:p>
          <a:p>
            <a:endParaRPr lang="en-US" sz="2000" dirty="0" smtClean="0"/>
          </a:p>
          <a:p>
            <a:r>
              <a:rPr lang="en-US" sz="2000" dirty="0" smtClean="0"/>
              <a:t>While there may be multiple submissions to an RFP, the submission team is currently unified and has a working site</a:t>
            </a:r>
          </a:p>
          <a:p>
            <a:pPr lvl="1"/>
            <a:r>
              <a:rPr lang="en-US" sz="1800" dirty="0"/>
              <a:t>https://github.com/omg-threat-modeling/phase1</a:t>
            </a:r>
            <a:r>
              <a:rPr lang="en-US" sz="1800" dirty="0" smtClean="0"/>
              <a:t>/</a:t>
            </a:r>
          </a:p>
          <a:p>
            <a:endParaRPr lang="en-US" sz="2000" dirty="0" smtClean="0"/>
          </a:p>
          <a:p>
            <a:r>
              <a:rPr lang="en-US" sz="2000" dirty="0" smtClean="0"/>
              <a:t>The submission team is open and invites collaborators</a:t>
            </a:r>
          </a:p>
          <a:p>
            <a:endParaRPr lang="en-US" sz="2000" dirty="0" smtClean="0"/>
          </a:p>
          <a:p>
            <a:r>
              <a:rPr lang="en-US" sz="2000" dirty="0" smtClean="0"/>
              <a:t>The final submission is due August 2015 but substantial assets will be developed sooner</a:t>
            </a:r>
            <a:endParaRPr lang="en-US" sz="2000" dirty="0"/>
          </a:p>
        </p:txBody>
      </p:sp>
    </p:spTree>
    <p:extLst>
      <p:ext uri="{BB962C8B-B14F-4D97-AF65-F5344CB8AC3E}">
        <p14:creationId xmlns:p14="http://schemas.microsoft.com/office/powerpoint/2010/main" val="3913121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purpose/organizational/technology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schema</a:t>
            </a:r>
          </a:p>
          <a:p>
            <a:pPr lvl="1"/>
            <a:r>
              <a:rPr lang="en-US" dirty="0" smtClean="0"/>
              <a:t>Mapping them to/through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half"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Concepts To Define</a:t>
            </a:r>
            <a:endParaRPr lang="en-US" sz="3200" dirty="0"/>
          </a:p>
        </p:txBody>
      </p:sp>
      <p:sp>
        <p:nvSpPr>
          <p:cNvPr id="3" name="Content Placeholder 2"/>
          <p:cNvSpPr>
            <a:spLocks noGrp="1"/>
          </p:cNvSpPr>
          <p:nvPr>
            <p:ph sz="half" idx="1"/>
          </p:nvPr>
        </p:nvSpPr>
        <p:spPr/>
        <p:txBody>
          <a:bodyPr numCol="3">
            <a:normAutofit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11681" y="5565820"/>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a:t>
            </a:r>
            <a:endParaRPr lang="en-US" dirty="0"/>
          </a:p>
        </p:txBody>
      </p:sp>
      <p:sp>
        <p:nvSpPr>
          <p:cNvPr id="3" name="Content Placeholder 2"/>
          <p:cNvSpPr>
            <a:spLocks noGrp="1"/>
          </p:cNvSpPr>
          <p:nvPr>
            <p:ph sz="half" idx="1"/>
          </p:nvPr>
        </p:nvSpPr>
        <p:spPr/>
        <p:txBody>
          <a:bodyPr>
            <a:normAutofit/>
          </a:bodyPr>
          <a:lstStyle/>
          <a:p>
            <a:r>
              <a:rPr lang="en-US" dirty="0" smtClean="0"/>
              <a:t>STIX/TAXII used for indicator of compromise (IOC) sharing and some limited modeling adjacent to the cyber domain</a:t>
            </a:r>
          </a:p>
          <a:p>
            <a:r>
              <a:rPr lang="en-US" dirty="0" smtClean="0"/>
              <a:t>Oasis EDXL – Emergency management domain</a:t>
            </a:r>
          </a:p>
          <a:p>
            <a:r>
              <a:rPr lang="en-US" dirty="0" smtClean="0"/>
              <a:t>NIEM in law enforcement</a:t>
            </a:r>
          </a:p>
          <a:p>
            <a:r>
              <a:rPr lang="en-US" dirty="0" smtClean="0"/>
              <a:t>Other “cyber” initiatives (e.g. </a:t>
            </a:r>
            <a:r>
              <a:rPr lang="en-US" dirty="0" err="1" smtClean="0"/>
              <a:t>IODef</a:t>
            </a:r>
            <a:r>
              <a:rPr lang="en-US" dirty="0" smtClean="0"/>
              <a:t>, </a:t>
            </a:r>
            <a:r>
              <a:rPr lang="en-US" dirty="0" err="1" smtClean="0"/>
              <a:t>Yara</a:t>
            </a:r>
            <a:r>
              <a:rPr lang="en-US" dirty="0" smtClean="0"/>
              <a:t>, Snort, etc.) are getting beyond their traditional boundaries</a:t>
            </a:r>
          </a:p>
          <a:p>
            <a:pPr lvl="1"/>
            <a:endParaRPr lang="en-US" dirty="0"/>
          </a:p>
        </p:txBody>
      </p:sp>
    </p:spTree>
    <p:extLst>
      <p:ext uri="{BB962C8B-B14F-4D97-AF65-F5344CB8AC3E}">
        <p14:creationId xmlns:p14="http://schemas.microsoft.com/office/powerpoint/2010/main" val="4001079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89981" y="2960137"/>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83720" y="1866724"/>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819491" y="2768161"/>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761342" y="2961455"/>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350521" y="2404961"/>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981806" y="2008149"/>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100064" y="4380738"/>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p:txBody>
          <a:bodyPr/>
          <a:lstStyle/>
          <a:p>
            <a:r>
              <a:rPr lang="en-US" sz="2000" dirty="0" smtClean="0"/>
              <a:t>A team has formed and has resources from both industry and government sources with a collaboration 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models have been developed</a:t>
            </a:r>
          </a:p>
          <a:p>
            <a:r>
              <a:rPr lang="en-US" sz="2000" dirty="0" smtClean="0"/>
              <a:t>Mechanisms for UML based mapping are in prototype (leverages SIMF effort)</a:t>
            </a:r>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Approach</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actors are not the only source of threats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Housekeeping Items</a:t>
            </a:r>
            <a:endParaRPr lang="en-US" dirty="0"/>
          </a:p>
        </p:txBody>
      </p:sp>
      <p:sp>
        <p:nvSpPr>
          <p:cNvPr id="3" name="Content Placeholder 2"/>
          <p:cNvSpPr>
            <a:spLocks noGrp="1"/>
          </p:cNvSpPr>
          <p:nvPr>
            <p:ph sz="half" idx="1"/>
          </p:nvPr>
        </p:nvSpPr>
        <p:spPr/>
        <p:txBody>
          <a:bodyPr>
            <a:normAutofit/>
          </a:bodyPr>
          <a:lstStyle/>
          <a:p>
            <a:r>
              <a:rPr lang="en-US" dirty="0" smtClean="0"/>
              <a:t>Recording</a:t>
            </a:r>
          </a:p>
          <a:p>
            <a:pPr lvl="1"/>
            <a:r>
              <a:rPr lang="en-US" dirty="0" smtClean="0"/>
              <a:t>This webcast will be recorded and made available a few days later.</a:t>
            </a:r>
          </a:p>
          <a:p>
            <a:pPr lvl="1"/>
            <a:endParaRPr lang="en-US" dirty="0" smtClean="0"/>
          </a:p>
          <a:p>
            <a:r>
              <a:rPr lang="en-US" dirty="0" smtClean="0"/>
              <a:t>To ask a question, type it in the question panel that is located on your screen</a:t>
            </a:r>
          </a:p>
          <a:p>
            <a:pPr lvl="1"/>
            <a:r>
              <a:rPr lang="en-US" dirty="0" smtClean="0"/>
              <a:t>Content questions will be answered in the order they were received at the end of the webcast</a:t>
            </a:r>
            <a:endParaRPr lang="en-US" dirty="0"/>
          </a:p>
        </p:txBody>
      </p:sp>
    </p:spTree>
    <p:extLst>
      <p:ext uri="{BB962C8B-B14F-4D97-AF65-F5344CB8AC3E}">
        <p14:creationId xmlns:p14="http://schemas.microsoft.com/office/powerpoint/2010/main" val="20657874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020"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fontScale="92500"/>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actors</a:t>
            </a:r>
          </a:p>
          <a:p>
            <a:pPr lvl="1"/>
            <a:r>
              <a:rPr lang="en-US" dirty="0" smtClean="0"/>
              <a:t>Capabilities may include offensive, defensive, and other abilities</a:t>
            </a:r>
          </a:p>
          <a:p>
            <a:pPr lvl="1"/>
            <a:r>
              <a:rPr lang="en-US" dirty="0" smtClean="0"/>
              <a:t>Actors can leverage capabilities in executing plans</a:t>
            </a:r>
          </a:p>
          <a:p>
            <a:r>
              <a:rPr lang="en-US" dirty="0" smtClean="0"/>
              <a:t>We can categorize actors and events in multiple ways</a:t>
            </a:r>
            <a:endParaRPr lang="en-US" dirty="0"/>
          </a:p>
        </p:txBody>
      </p:sp>
    </p:spTree>
    <p:extLst>
      <p:ext uri="{BB962C8B-B14F-4D97-AF65-F5344CB8AC3E}">
        <p14:creationId xmlns:p14="http://schemas.microsoft.com/office/powerpoint/2010/main" val="35677075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035808"/>
            <a:ext cx="7772400" cy="685800"/>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smtClean="0"/>
              <a:t>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Mapping example</a:t>
            </a:r>
            <a:endParaRPr lang="en-US" dirty="0"/>
          </a:p>
        </p:txBody>
      </p:sp>
      <p:sp>
        <p:nvSpPr>
          <p:cNvPr id="4" name="Text Placeholder 3"/>
          <p:cNvSpPr>
            <a:spLocks noGrp="1"/>
          </p:cNvSpPr>
          <p:nvPr>
            <p:ph type="body" idx="10"/>
          </p:nvPr>
        </p:nvSpPr>
        <p:spPr>
          <a:xfrm>
            <a:off x="685800" y="2921352"/>
            <a:ext cx="7772400" cy="1339751"/>
          </a:xfrm>
        </p:spPr>
        <p:txBody>
          <a:bodyPr/>
          <a:lstStyle/>
          <a:p>
            <a:r>
              <a:rPr lang="en-US" dirty="0"/>
              <a:t>Transformation from one information sharing data format (STIX) to another (NIEM)</a:t>
            </a:r>
          </a:p>
          <a:p>
            <a:endParaRPr lang="en-US" dirty="0"/>
          </a:p>
        </p:txBody>
      </p:sp>
    </p:spTree>
    <p:extLst>
      <p:ext uri="{BB962C8B-B14F-4D97-AF65-F5344CB8AC3E}">
        <p14:creationId xmlns:p14="http://schemas.microsoft.com/office/powerpoint/2010/main" val="479334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(High Level) in UML</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14278"/>
            <a:ext cx="9143999" cy="498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6394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38" y="1035832"/>
            <a:ext cx="77152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STIX Mapping fragment</a:t>
            </a:r>
            <a:endParaRPr lang="en-US" dirty="0"/>
          </a:p>
        </p:txBody>
      </p:sp>
      <p:sp>
        <p:nvSpPr>
          <p:cNvPr id="3" name="TextBox 2"/>
          <p:cNvSpPr txBox="1"/>
          <p:nvPr/>
        </p:nvSpPr>
        <p:spPr>
          <a:xfrm>
            <a:off x="782039" y="5751576"/>
            <a:ext cx="7699049" cy="369332"/>
          </a:xfrm>
          <a:prstGeom prst="rect">
            <a:avLst/>
          </a:prstGeom>
          <a:noFill/>
        </p:spPr>
        <p:txBody>
          <a:bodyPr wrap="square" rtlCol="0">
            <a:spAutoFit/>
          </a:bodyPr>
          <a:lstStyle/>
          <a:p>
            <a:r>
              <a:rPr lang="en-US" dirty="0" smtClean="0"/>
              <a:t>Note: Complete mapping rules are more complex</a:t>
            </a:r>
            <a:endParaRPr lang="en-US" dirty="0"/>
          </a:p>
        </p:txBody>
      </p:sp>
    </p:spTree>
    <p:extLst>
      <p:ext uri="{BB962C8B-B14F-4D97-AF65-F5344CB8AC3E}">
        <p14:creationId xmlns:p14="http://schemas.microsoft.com/office/powerpoint/2010/main" val="18787724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68" y="783427"/>
            <a:ext cx="6129973" cy="548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Corresponding NIEM Subset of interest</a:t>
            </a:r>
            <a:endParaRPr lang="en-US" dirty="0"/>
          </a:p>
        </p:txBody>
      </p:sp>
      <p:sp>
        <p:nvSpPr>
          <p:cNvPr id="3" name="Left Brace 2"/>
          <p:cNvSpPr/>
          <p:nvPr/>
        </p:nvSpPr>
        <p:spPr>
          <a:xfrm>
            <a:off x="1956816" y="1094822"/>
            <a:ext cx="1078992" cy="26907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64849" y="1883664"/>
            <a:ext cx="1491968" cy="1384995"/>
          </a:xfrm>
          <a:prstGeom prst="rect">
            <a:avLst/>
          </a:prstGeom>
          <a:noFill/>
        </p:spPr>
        <p:txBody>
          <a:bodyPr wrap="square" rtlCol="0">
            <a:spAutoFit/>
          </a:bodyPr>
          <a:lstStyle/>
          <a:p>
            <a:r>
              <a:rPr lang="en-US" sz="1400" dirty="0" smtClean="0"/>
              <a:t>Multiple classes representing an incident due to the way NIEM segments domains</a:t>
            </a:r>
            <a:endParaRPr lang="en-US" sz="1400" dirty="0"/>
          </a:p>
        </p:txBody>
      </p:sp>
    </p:spTree>
    <p:extLst>
      <p:ext uri="{BB962C8B-B14F-4D97-AF65-F5344CB8AC3E}">
        <p14:creationId xmlns:p14="http://schemas.microsoft.com/office/powerpoint/2010/main" val="4035481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Speakers</a:t>
            </a:r>
            <a:endParaRPr lang="en-US" dirty="0"/>
          </a:p>
        </p:txBody>
      </p:sp>
      <p:sp>
        <p:nvSpPr>
          <p:cNvPr id="6" name="TextBox 5"/>
          <p:cNvSpPr txBox="1"/>
          <p:nvPr/>
        </p:nvSpPr>
        <p:spPr>
          <a:xfrm>
            <a:off x="2477580" y="2093339"/>
            <a:ext cx="5721927" cy="707886"/>
          </a:xfrm>
          <a:prstGeom prst="rect">
            <a:avLst/>
          </a:prstGeom>
          <a:noFill/>
        </p:spPr>
        <p:txBody>
          <a:bodyPr wrap="square" rtlCol="0">
            <a:spAutoFit/>
          </a:bodyPr>
          <a:lstStyle/>
          <a:p>
            <a:r>
              <a:rPr lang="en-US" sz="2000" dirty="0" smtClean="0"/>
              <a:t>Mr. Cory Casanave, CEO </a:t>
            </a:r>
            <a:r>
              <a:rPr lang="en-US" sz="2000" dirty="0"/>
              <a:t>of Model Driven </a:t>
            </a:r>
            <a:r>
              <a:rPr lang="en-US" sz="2000" dirty="0" smtClean="0"/>
              <a:t>Solutions, representative of the Object Management Group</a:t>
            </a:r>
            <a:endParaRPr lang="en-US" sz="2000" dirty="0"/>
          </a:p>
        </p:txBody>
      </p:sp>
      <p:sp>
        <p:nvSpPr>
          <p:cNvPr id="9" name="TextBox 8"/>
          <p:cNvSpPr txBox="1"/>
          <p:nvPr/>
        </p:nvSpPr>
        <p:spPr>
          <a:xfrm>
            <a:off x="2477580" y="3775585"/>
            <a:ext cx="6420861" cy="707886"/>
          </a:xfrm>
          <a:prstGeom prst="rect">
            <a:avLst/>
          </a:prstGeom>
          <a:noFill/>
        </p:spPr>
        <p:txBody>
          <a:bodyPr wrap="square" rtlCol="0">
            <a:spAutoFit/>
          </a:bodyPr>
          <a:lstStyle/>
          <a:p>
            <a:r>
              <a:rPr lang="en-US" sz="2000" dirty="0" smtClean="0"/>
              <a:t>Mr. Gerald Beuchelt, Chief </a:t>
            </a:r>
            <a:r>
              <a:rPr lang="en-US" sz="2000" dirty="0"/>
              <a:t>Security </a:t>
            </a:r>
            <a:r>
              <a:rPr lang="en-US" sz="2000" dirty="0" smtClean="0"/>
              <a:t>Officer </a:t>
            </a:r>
            <a:r>
              <a:rPr lang="en-US" sz="2000" dirty="0" err="1" smtClean="0"/>
              <a:t>Demandware</a:t>
            </a:r>
            <a:r>
              <a:rPr lang="en-US" sz="2000" dirty="0" smtClean="0"/>
              <a:t>, representative of the Object Management Group</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65" y="2920351"/>
            <a:ext cx="1331336" cy="1710468"/>
          </a:xfrm>
          <a:prstGeom prst="rect">
            <a:avLst/>
          </a:prstGeom>
        </p:spPr>
      </p:pic>
      <p:pic>
        <p:nvPicPr>
          <p:cNvPr id="4" name="Picture 3" descr="Cb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67" y="1006404"/>
            <a:ext cx="1320834" cy="1810467"/>
          </a:xfrm>
          <a:prstGeom prst="rect">
            <a:avLst/>
          </a:prstGeom>
        </p:spPr>
      </p:pic>
      <p:sp>
        <p:nvSpPr>
          <p:cNvPr id="10" name="TextBox 9"/>
          <p:cNvSpPr txBox="1"/>
          <p:nvPr/>
        </p:nvSpPr>
        <p:spPr>
          <a:xfrm>
            <a:off x="2451560" y="5745635"/>
            <a:ext cx="5747948" cy="707886"/>
          </a:xfrm>
          <a:prstGeom prst="rect">
            <a:avLst/>
          </a:prstGeom>
          <a:noFill/>
        </p:spPr>
        <p:txBody>
          <a:bodyPr wrap="square" rtlCol="0">
            <a:spAutoFit/>
          </a:bodyPr>
          <a:lstStyle/>
          <a:p>
            <a:r>
              <a:rPr lang="en-US" sz="2000" dirty="0" smtClean="0"/>
              <a:t>Representative from the Program Manager for the Information Sharing Environment</a:t>
            </a:r>
            <a:endParaRPr lang="en-US"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19" y="4850782"/>
            <a:ext cx="1501936" cy="1716498"/>
          </a:xfrm>
          <a:prstGeom prst="rect">
            <a:avLst/>
          </a:prstGeom>
        </p:spPr>
      </p:pic>
    </p:spTree>
    <p:extLst>
      <p:ext uri="{BB962C8B-B14F-4D97-AF65-F5344CB8AC3E}">
        <p14:creationId xmlns:p14="http://schemas.microsoft.com/office/powerpoint/2010/main" val="21628139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076325"/>
            <a:ext cx="8124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873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smtClean="0"/>
              <a:t>stix:Incident</a:t>
            </a:r>
            <a:r>
              <a:rPr lang="en-US" sz="1200" dirty="0" smtClean="0"/>
              <a:t> id="example:incident-fd56fb34-af59-47b3-95cf-7baaaa53fe93" timestamp="2014-08-28T16:42:52.859547+00:00" </a:t>
            </a:r>
            <a:r>
              <a:rPr lang="en-US" sz="1200" dirty="0" err="1" smtClean="0"/>
              <a:t>xsi:type</a:t>
            </a:r>
            <a:r>
              <a:rPr lang="en-US" sz="1200" dirty="0" smtClean="0"/>
              <a:t>='</a:t>
            </a:r>
            <a:r>
              <a:rPr lang="en-US" sz="1200" dirty="0" err="1" smtClean="0"/>
              <a:t>incident:</a:t>
            </a:r>
            <a:r>
              <a:rPr lang="en-US" sz="1200" b="1" dirty="0" err="1" smtClean="0">
                <a:solidFill>
                  <a:srgbClr val="00B0F0"/>
                </a:solidFill>
              </a:rPr>
              <a:t>IncidentTyp</a:t>
            </a:r>
            <a:r>
              <a:rPr lang="en-US" sz="1200" b="1" dirty="0" err="1" smtClean="0"/>
              <a:t>e</a:t>
            </a:r>
            <a:r>
              <a:rPr lang="en-US" sz="1200" dirty="0" smtClean="0"/>
              <a:t>' version="1.1.1"&gt; </a:t>
            </a:r>
          </a:p>
          <a:p>
            <a:r>
              <a:rPr lang="en-US" sz="1200" dirty="0" smtClean="0"/>
              <a:t>	&lt;</a:t>
            </a:r>
            <a:r>
              <a:rPr lang="en-US" sz="1200" dirty="0" err="1" smtClean="0"/>
              <a:t>incident:Title</a:t>
            </a:r>
            <a:r>
              <a:rPr lang="en-US" sz="1200" dirty="0" smtClean="0"/>
              <a:t>&gt;</a:t>
            </a:r>
            <a:r>
              <a:rPr lang="en-US" sz="1200" b="1" dirty="0" smtClean="0">
                <a:solidFill>
                  <a:srgbClr val="00B0F0"/>
                </a:solidFill>
              </a:rPr>
              <a:t>Breach of Canary Corp</a:t>
            </a:r>
            <a:r>
              <a:rPr lang="en-US" sz="1200" dirty="0" smtClean="0"/>
              <a:t>&lt;/</a:t>
            </a:r>
            <a:r>
              <a:rPr lang="en-US" sz="1200" dirty="0" err="1" smtClean="0"/>
              <a:t>incident:Title</a:t>
            </a:r>
            <a:r>
              <a:rPr lang="en-US" sz="1200" dirty="0" smtClean="0"/>
              <a:t>&gt; </a:t>
            </a:r>
          </a:p>
          <a:p>
            <a:r>
              <a:rPr lang="en-US" sz="1200" dirty="0" smtClean="0"/>
              <a:t>	&lt;</a:t>
            </a:r>
            <a:r>
              <a:rPr lang="en-US" sz="1200" dirty="0" err="1" smtClean="0"/>
              <a:t>incident:Time</a:t>
            </a:r>
            <a:r>
              <a:rPr lang="en-US" sz="1200" dirty="0" smtClean="0"/>
              <a:t>&gt; </a:t>
            </a:r>
          </a:p>
          <a:p>
            <a:r>
              <a:rPr lang="en-US" sz="1200" dirty="0" smtClean="0"/>
              <a:t>		&lt;</a:t>
            </a:r>
            <a:r>
              <a:rPr lang="en-US" sz="1200" dirty="0" err="1" smtClean="0"/>
              <a:t>incident:Incident_Discovery</a:t>
            </a:r>
            <a:r>
              <a:rPr lang="en-US" sz="1200" dirty="0" smtClean="0"/>
              <a:t> precision="second"&gt;2013-01-13T00:00:00&lt;/</a:t>
            </a:r>
            <a:r>
              <a:rPr lang="en-US" sz="1200" dirty="0" err="1" smtClean="0"/>
              <a:t>incident:Incident_Discovery</a:t>
            </a:r>
            <a:r>
              <a:rPr lang="en-US" sz="1200" dirty="0" smtClean="0"/>
              <a:t>&gt; </a:t>
            </a:r>
          </a:p>
          <a:p>
            <a:r>
              <a:rPr lang="en-US" sz="1200" dirty="0" smtClean="0"/>
              <a:t>	&lt;/</a:t>
            </a:r>
            <a:r>
              <a:rPr lang="en-US" sz="1200" dirty="0" err="1" smtClean="0"/>
              <a:t>incident:Time</a:t>
            </a:r>
            <a:r>
              <a:rPr lang="en-US" sz="1200" dirty="0" smtClean="0"/>
              <a:t>&gt; </a:t>
            </a:r>
          </a:p>
          <a:p>
            <a:r>
              <a:rPr lang="en-US" sz="1200" dirty="0" smtClean="0"/>
              <a:t>	&lt;</a:t>
            </a:r>
            <a:r>
              <a:rPr lang="en-US" sz="1200" dirty="0" err="1" smtClean="0"/>
              <a:t>incident:Description</a:t>
            </a:r>
            <a:r>
              <a:rPr lang="en-US" sz="1200" dirty="0" smtClean="0"/>
              <a:t>&gt;</a:t>
            </a:r>
            <a:r>
              <a:rPr lang="en-US" sz="1200" b="1" dirty="0" smtClean="0">
                <a:solidFill>
                  <a:srgbClr val="00B0F0"/>
                </a:solidFill>
              </a:rPr>
              <a:t>Intrusion into enterprise network</a:t>
            </a:r>
            <a:r>
              <a:rPr lang="en-US" sz="1200" dirty="0" smtClean="0"/>
              <a:t>&lt;/</a:t>
            </a:r>
            <a:r>
              <a:rPr lang="en-US" sz="1200" dirty="0" err="1" smtClean="0"/>
              <a:t>incident:Description</a:t>
            </a:r>
            <a:r>
              <a:rPr lang="en-US" sz="1200" dirty="0" smtClean="0"/>
              <a:t>&gt; </a:t>
            </a:r>
          </a:p>
          <a:p>
            <a:r>
              <a:rPr lang="en-US" sz="1200" dirty="0" smtClean="0"/>
              <a:t>	&lt;</a:t>
            </a:r>
            <a:r>
              <a:rPr lang="en-US" sz="1200" dirty="0" err="1" smtClean="0"/>
              <a:t>incident:Reporter</a:t>
            </a:r>
            <a:r>
              <a:rPr lang="en-US" sz="1200" dirty="0" smtClean="0"/>
              <a:t>&gt; </a:t>
            </a:r>
          </a:p>
          <a:p>
            <a:r>
              <a:rPr lang="en-US" sz="1200" dirty="0" smtClean="0"/>
              <a:t>		&lt;</a:t>
            </a:r>
            <a:r>
              <a:rPr lang="en-US" sz="1200" dirty="0" err="1" smtClean="0"/>
              <a:t>stixCommon:Description</a:t>
            </a:r>
            <a:r>
              <a:rPr lang="en-US" sz="1200" dirty="0" smtClean="0"/>
              <a:t>&gt;The person who reported it&lt;/</a:t>
            </a:r>
            <a:r>
              <a:rPr lang="en-US" sz="1200" dirty="0" err="1" smtClean="0"/>
              <a:t>stixCommon:Description</a:t>
            </a:r>
            <a:r>
              <a:rPr lang="en-US" sz="1200" dirty="0" smtClean="0"/>
              <a:t>&gt; </a:t>
            </a:r>
          </a:p>
          <a:p>
            <a:r>
              <a:rPr lang="en-US" sz="1200" dirty="0" smtClean="0"/>
              <a:t>		&lt;</a:t>
            </a:r>
            <a:r>
              <a:rPr lang="en-US" sz="1200" dirty="0" err="1" smtClean="0"/>
              <a:t>stixCommon:Identity</a:t>
            </a:r>
            <a:r>
              <a:rPr lang="en-US" sz="1200" dirty="0" smtClean="0"/>
              <a:t> id="example:Identity-5db269cf-e603-4df9-ae8c-51ff295abfaa"&gt; </a:t>
            </a:r>
          </a:p>
          <a:p>
            <a:r>
              <a:rPr lang="en-US" sz="1200" dirty="0" smtClean="0"/>
              <a:t>			&lt;</a:t>
            </a:r>
            <a:r>
              <a:rPr lang="en-US" sz="1200" dirty="0" err="1" smtClean="0"/>
              <a:t>stixCommon:Name</a:t>
            </a:r>
            <a:r>
              <a:rPr lang="en-US" sz="1200" dirty="0" smtClean="0"/>
              <a:t>&gt;Sample Investigations, LLC&lt;/</a:t>
            </a:r>
            <a:r>
              <a:rPr lang="en-US" sz="1200" dirty="0" err="1" smtClean="0"/>
              <a:t>stixCommon:Name</a:t>
            </a:r>
            <a:r>
              <a:rPr lang="en-US" sz="1200" dirty="0" smtClean="0"/>
              <a:t>&gt; </a:t>
            </a:r>
          </a:p>
          <a:p>
            <a:r>
              <a:rPr lang="en-US" sz="1200" dirty="0" smtClean="0"/>
              <a:t>		&lt;/</a:t>
            </a:r>
            <a:r>
              <a:rPr lang="en-US" sz="1200" dirty="0" err="1" smtClean="0"/>
              <a:t>stixCommon:Identity</a:t>
            </a:r>
            <a:r>
              <a:rPr lang="en-US" sz="1200" dirty="0" smtClean="0"/>
              <a:t>&gt; </a:t>
            </a:r>
          </a:p>
          <a:p>
            <a:pPr lvl="1"/>
            <a:r>
              <a:rPr lang="en-US" sz="1200" dirty="0" smtClean="0"/>
              <a:t>	&lt;</a:t>
            </a:r>
            <a:r>
              <a:rPr lang="en-US" sz="1200" dirty="0" err="1" smtClean="0"/>
              <a:t>stixCommon:Time</a:t>
            </a:r>
            <a:r>
              <a:rPr lang="en-US" sz="1200" dirty="0" smtClean="0"/>
              <a:t>&gt; </a:t>
            </a:r>
          </a:p>
          <a:p>
            <a:pPr lvl="1"/>
            <a:r>
              <a:rPr lang="en-US" sz="1200" dirty="0" smtClean="0"/>
              <a:t>		&lt;</a:t>
            </a:r>
            <a:r>
              <a:rPr lang="en-US" sz="1200" dirty="0" err="1" smtClean="0"/>
              <a:t>cyboxCommon:Produced_Time</a:t>
            </a:r>
            <a:r>
              <a:rPr lang="en-US" sz="1200" dirty="0" smtClean="0"/>
              <a:t>&gt;2014-03-11T00:00:00&lt;/</a:t>
            </a:r>
            <a:r>
              <a:rPr lang="en-US" sz="1200" dirty="0" err="1" smtClean="0"/>
              <a:t>cyboxCommon:Produced_Time</a:t>
            </a:r>
            <a:r>
              <a:rPr lang="en-US" sz="1200" dirty="0" smtClean="0"/>
              <a:t>&gt; </a:t>
            </a:r>
          </a:p>
          <a:p>
            <a:pPr lvl="1"/>
            <a:r>
              <a:rPr lang="en-US" sz="1200" dirty="0" smtClean="0"/>
              <a:t>	&lt;/</a:t>
            </a:r>
            <a:r>
              <a:rPr lang="en-US" sz="1200" dirty="0" err="1" smtClean="0"/>
              <a:t>stixCommon:Time</a:t>
            </a:r>
            <a:r>
              <a:rPr lang="en-US" sz="1200" dirty="0" smtClean="0"/>
              <a:t>&gt; </a:t>
            </a:r>
          </a:p>
          <a:p>
            <a:r>
              <a:rPr lang="en-US" sz="1200" dirty="0" smtClean="0"/>
              <a:t>	&lt;/</a:t>
            </a:r>
            <a:r>
              <a:rPr lang="en-US" sz="1200" dirty="0" err="1" smtClean="0"/>
              <a:t>incident:Reporter</a:t>
            </a:r>
            <a:r>
              <a:rPr lang="en-US" sz="1200" dirty="0" smtClean="0"/>
              <a:t>&gt; </a:t>
            </a:r>
          </a:p>
          <a:p>
            <a:r>
              <a:rPr lang="en-US" sz="1200" dirty="0" smtClean="0"/>
              <a:t>	&lt;</a:t>
            </a:r>
            <a:r>
              <a:rPr lang="en-US" sz="1200" dirty="0" err="1" smtClean="0"/>
              <a:t>incident:</a:t>
            </a:r>
            <a:r>
              <a:rPr lang="en-US" sz="1200" b="1" dirty="0" err="1" smtClean="0"/>
              <a:t>Victim</a:t>
            </a:r>
            <a:r>
              <a:rPr lang="en-US" sz="1200" dirty="0" smtClean="0"/>
              <a:t> id="example:Identity-c85082f3-bc04-43c8-a000-e0c1d0f2c045"&gt; </a:t>
            </a:r>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Corp</a:t>
            </a:r>
            <a:r>
              <a:rPr lang="en-US" sz="1200" dirty="0" smtClean="0"/>
              <a:t>&lt;/</a:t>
            </a:r>
            <a:r>
              <a:rPr lang="en-US" sz="1200" dirty="0" err="1" smtClean="0"/>
              <a:t>stixCommon:Name</a:t>
            </a:r>
            <a:r>
              <a:rPr lang="en-US" sz="1200" dirty="0" smtClean="0"/>
              <a:t>&gt; </a:t>
            </a:r>
          </a:p>
          <a:p>
            <a:pPr lvl="1"/>
            <a:r>
              <a:rPr lang="en-US" sz="1200" dirty="0" smtClean="0"/>
              <a:t>&lt;/</a:t>
            </a:r>
            <a:r>
              <a:rPr lang="en-US" sz="1200" dirty="0" err="1" smtClean="0"/>
              <a:t>incident:Victim</a:t>
            </a:r>
            <a:r>
              <a:rPr lang="en-US" sz="1200" dirty="0" smtClean="0"/>
              <a:t>&gt; </a:t>
            </a:r>
          </a:p>
          <a:p>
            <a:r>
              <a:rPr lang="en-US" sz="1200" dirty="0" smtClean="0"/>
              <a:t>	&lt;</a:t>
            </a:r>
            <a:r>
              <a:rPr lang="en-US" sz="1200" dirty="0" err="1" smtClean="0"/>
              <a:t>incident:Impact_Assessment</a:t>
            </a:r>
            <a:r>
              <a:rPr lang="en-US" sz="1200" dirty="0" smtClean="0"/>
              <a:t>&gt; </a:t>
            </a:r>
          </a:p>
          <a:p>
            <a:pPr lvl="2"/>
            <a:r>
              <a:rPr lang="en-US" sz="1200" dirty="0" smtClean="0"/>
              <a:t>&lt;</a:t>
            </a:r>
            <a:r>
              <a:rPr lang="en-US" sz="1200" dirty="0" err="1" smtClean="0"/>
              <a:t>incident:Effects</a:t>
            </a:r>
            <a:r>
              <a:rPr lang="en-US" sz="1200" dirty="0" smtClean="0"/>
              <a:t>&gt; </a:t>
            </a:r>
          </a:p>
          <a:p>
            <a:pPr lvl="2"/>
            <a:r>
              <a:rPr lang="en-US" sz="1200" dirty="0" smtClean="0"/>
              <a:t>	&lt;</a:t>
            </a:r>
            <a:r>
              <a:rPr lang="en-US" sz="1200" dirty="0" err="1" smtClean="0"/>
              <a:t>incident:Effect</a:t>
            </a:r>
            <a:r>
              <a:rPr lang="en-US" sz="1200" dirty="0" smtClean="0"/>
              <a:t> </a:t>
            </a:r>
            <a:r>
              <a:rPr lang="en-US" sz="1200" dirty="0" err="1" smtClean="0"/>
              <a:t>xsi:type</a:t>
            </a:r>
            <a:r>
              <a:rPr lang="en-US" sz="1200" dirty="0" smtClean="0"/>
              <a:t>="stixVocabs:IncidentEffectVocab-1.0"&gt;Financial Loss&lt;/</a:t>
            </a:r>
            <a:r>
              <a:rPr lang="en-US" sz="1200" dirty="0" err="1" smtClean="0"/>
              <a:t>incident:Effect</a:t>
            </a:r>
            <a:r>
              <a:rPr lang="en-US" sz="1200" dirty="0" smtClean="0"/>
              <a:t>&gt; </a:t>
            </a:r>
          </a:p>
          <a:p>
            <a:pPr lvl="2"/>
            <a:r>
              <a:rPr lang="en-US" sz="1200" dirty="0" smtClean="0"/>
              <a:t>&lt;/</a:t>
            </a:r>
            <a:r>
              <a:rPr lang="en-US" sz="1200" dirty="0" err="1" smtClean="0"/>
              <a:t>incident:Effects</a:t>
            </a:r>
            <a:r>
              <a:rPr lang="en-US" sz="1200" dirty="0" smtClean="0"/>
              <a:t>&gt; </a:t>
            </a:r>
          </a:p>
          <a:p>
            <a:pPr lvl="1"/>
            <a:r>
              <a:rPr lang="en-US" sz="1200" dirty="0" smtClean="0"/>
              <a:t>&lt;/</a:t>
            </a:r>
            <a:r>
              <a:rPr lang="en-US" sz="1200" dirty="0" err="1" smtClean="0"/>
              <a:t>incident:Impact_Assessment</a:t>
            </a:r>
            <a:r>
              <a:rPr lang="en-US" sz="1200" dirty="0" smtClean="0"/>
              <a:t>&gt; </a:t>
            </a:r>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smtClean="0"/>
              <a:t>incident:Confidence</a:t>
            </a:r>
            <a:r>
              <a:rPr lang="en-US" sz="1200" dirty="0" smtClean="0"/>
              <a:t>&gt; </a:t>
            </a:r>
          </a:p>
          <a:p>
            <a:r>
              <a:rPr lang="en-US" sz="1200" dirty="0" smtClean="0"/>
              <a:t>&lt;/</a:t>
            </a:r>
            <a:r>
              <a:rPr lang="en-US" sz="1200" dirty="0" err="1" smtClean="0"/>
              <a:t>stix:Incident</a:t>
            </a:r>
            <a:r>
              <a:rPr lang="en-US" sz="1200" dirty="0" smtClean="0"/>
              <a:t>&gt; </a:t>
            </a:r>
            <a:endParaRPr lang="en-US" sz="1200" dirty="0" smtClean="0"/>
          </a:p>
        </p:txBody>
      </p:sp>
    </p:spTree>
    <p:extLst>
      <p:ext uri="{BB962C8B-B14F-4D97-AF65-F5344CB8AC3E}">
        <p14:creationId xmlns:p14="http://schemas.microsoft.com/office/powerpoint/2010/main" val="34531187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mapped into concepts</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2358" y="1094822"/>
            <a:ext cx="6036295" cy="5289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8924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143254"/>
            <a:ext cx="8016240" cy="669378"/>
          </a:xfrm>
        </p:spPr>
        <p:txBody>
          <a:bodyPr>
            <a:normAutofit fontScale="90000"/>
          </a:bodyPr>
          <a:lstStyle/>
          <a:p>
            <a:r>
              <a:rPr lang="en-US" dirty="0" smtClean="0"/>
              <a:t>Notional Model Mapping Instances</a:t>
            </a:r>
            <a:endParaRPr lang="en-US" dirty="0"/>
          </a:p>
        </p:txBody>
      </p:sp>
      <p:sp>
        <p:nvSpPr>
          <p:cNvPr id="3" name="TextBox 2"/>
          <p:cNvSpPr txBox="1"/>
          <p:nvPr/>
        </p:nvSpPr>
        <p:spPr>
          <a:xfrm>
            <a:off x="292608" y="2161425"/>
            <a:ext cx="1581913" cy="1384995"/>
          </a:xfrm>
          <a:prstGeom prst="rect">
            <a:avLst/>
          </a:prstGeom>
          <a:noFill/>
        </p:spPr>
        <p:txBody>
          <a:bodyPr wrap="square" rtlCol="0">
            <a:spAutoFit/>
          </a:bodyPr>
          <a:lstStyle/>
          <a:p>
            <a:r>
              <a:rPr lang="en-US" sz="1400" dirty="0" smtClean="0"/>
              <a:t>Note: Conceptual instances are “virtual”, no actual instances are necessarily created.</a:t>
            </a:r>
            <a:endParaRPr lang="en-US" sz="1400"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5" y="812632"/>
            <a:ext cx="6983220" cy="54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 y="905351"/>
            <a:ext cx="1248156" cy="7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627632" y="1106424"/>
            <a:ext cx="386843" cy="35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7" y="5274222"/>
            <a:ext cx="1784715" cy="4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ent Arrow 4"/>
          <p:cNvSpPr/>
          <p:nvPr/>
        </p:nvSpPr>
        <p:spPr>
          <a:xfrm rot="16200000" flipH="1">
            <a:off x="1300313" y="4453128"/>
            <a:ext cx="782654" cy="8595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9756" y="1589270"/>
            <a:ext cx="894797" cy="276999"/>
          </a:xfrm>
          <a:prstGeom prst="rect">
            <a:avLst/>
          </a:prstGeom>
          <a:noFill/>
        </p:spPr>
        <p:txBody>
          <a:bodyPr wrap="none" rtlCol="0">
            <a:spAutoFit/>
          </a:bodyPr>
          <a:lstStyle/>
          <a:p>
            <a:r>
              <a:rPr lang="en-US" sz="1200" dirty="0" smtClean="0"/>
              <a:t>STIX Data</a:t>
            </a:r>
            <a:endParaRPr lang="en-US" sz="1200" dirty="0"/>
          </a:p>
        </p:txBody>
      </p:sp>
      <p:sp>
        <p:nvSpPr>
          <p:cNvPr id="15" name="TextBox 14"/>
          <p:cNvSpPr txBox="1"/>
          <p:nvPr/>
        </p:nvSpPr>
        <p:spPr>
          <a:xfrm>
            <a:off x="600444" y="5734624"/>
            <a:ext cx="936475" cy="276999"/>
          </a:xfrm>
          <a:prstGeom prst="rect">
            <a:avLst/>
          </a:prstGeom>
          <a:noFill/>
        </p:spPr>
        <p:txBody>
          <a:bodyPr wrap="none" rtlCol="0">
            <a:spAutoFit/>
          </a:bodyPr>
          <a:lstStyle/>
          <a:p>
            <a:r>
              <a:rPr lang="en-US" sz="1200" dirty="0" smtClean="0"/>
              <a:t>NIEM Data</a:t>
            </a:r>
            <a:endParaRPr lang="en-US" sz="1200" dirty="0"/>
          </a:p>
        </p:txBody>
      </p:sp>
    </p:spTree>
    <p:extLst>
      <p:ext uri="{BB962C8B-B14F-4D97-AF65-F5344CB8AC3E}">
        <p14:creationId xmlns:p14="http://schemas.microsoft.com/office/powerpoint/2010/main" val="24407399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NIEM Data</a:t>
            </a:r>
            <a:endParaRPr lang="en-US" dirty="0"/>
          </a:p>
        </p:txBody>
      </p:sp>
      <p:sp>
        <p:nvSpPr>
          <p:cNvPr id="3" name="Rectangle 2"/>
          <p:cNvSpPr/>
          <p:nvPr/>
        </p:nvSpPr>
        <p:spPr>
          <a:xfrm>
            <a:off x="301752" y="1449396"/>
            <a:ext cx="8412480" cy="2246769"/>
          </a:xfrm>
          <a:prstGeom prst="rect">
            <a:avLst/>
          </a:prstGeom>
        </p:spPr>
        <p:txBody>
          <a:bodyPr wrap="square">
            <a:spAutoFit/>
          </a:bodyPr>
          <a:lstStyle/>
          <a:p>
            <a:r>
              <a:rPr lang="en-US" sz="1400" dirty="0" smtClean="0"/>
              <a:t>&lt;</a:t>
            </a:r>
            <a:r>
              <a:rPr lang="en-US" sz="1400" dirty="0" err="1"/>
              <a:t>Q_:Incident</a:t>
            </a:r>
            <a:r>
              <a:rPr lang="en-US" sz="1400" dirty="0"/>
              <a:t> </a:t>
            </a:r>
            <a:r>
              <a:rPr lang="en-US" sz="1400" dirty="0" smtClean="0"/>
              <a:t>&gt;</a:t>
            </a:r>
          </a:p>
          <a:p>
            <a:pPr lvl="1"/>
            <a:r>
              <a:rPr lang="en-US" sz="1400" dirty="0" smtClean="0"/>
              <a:t>&lt;</a:t>
            </a:r>
            <a:r>
              <a:rPr lang="en-US" sz="1400" dirty="0" err="1" smtClean="0"/>
              <a:t>nc:IncidentObservationText</a:t>
            </a:r>
            <a:r>
              <a:rPr lang="en-US" sz="1400" dirty="0" smtClean="0"/>
              <a:t>&gt;</a:t>
            </a:r>
            <a:r>
              <a:rPr lang="en-US" sz="1400" b="1" dirty="0" smtClean="0">
                <a:solidFill>
                  <a:srgbClr val="00B050"/>
                </a:solidFill>
              </a:rPr>
              <a:t>Intrusion </a:t>
            </a:r>
            <a:r>
              <a:rPr lang="en-US" sz="1400" b="1" dirty="0">
                <a:solidFill>
                  <a:srgbClr val="00B050"/>
                </a:solidFill>
              </a:rPr>
              <a:t>into enterprise network</a:t>
            </a:r>
            <a:r>
              <a:rPr lang="en-US" sz="1400" dirty="0"/>
              <a:t>&lt;/</a:t>
            </a:r>
            <a:r>
              <a:rPr lang="en-US" sz="1400" dirty="0" err="1"/>
              <a:t>nc:IncidentObservationText</a:t>
            </a:r>
            <a:r>
              <a:rPr lang="en-US" sz="1400" dirty="0" smtClean="0"/>
              <a:t>&gt;</a:t>
            </a:r>
          </a:p>
          <a:p>
            <a:pPr lvl="1"/>
            <a:r>
              <a:rPr lang="en-US" sz="1400" dirty="0" smtClean="0"/>
              <a:t>&lt;</a:t>
            </a:r>
            <a:r>
              <a:rPr lang="en-US" sz="1400" dirty="0" err="1"/>
              <a:t>j:IncidentAugmentation</a:t>
            </a:r>
            <a:r>
              <a:rPr lang="en-US" sz="1400" dirty="0"/>
              <a:t> </a:t>
            </a:r>
            <a:r>
              <a:rPr lang="en-US" sz="1400" dirty="0" smtClean="0"/>
              <a:t>&gt;</a:t>
            </a:r>
          </a:p>
          <a:p>
            <a:pPr lvl="2"/>
            <a:r>
              <a:rPr lang="en-US" sz="1400" dirty="0" smtClean="0"/>
              <a:t>&lt;</a:t>
            </a:r>
            <a:r>
              <a:rPr lang="en-US" sz="1400" dirty="0" err="1"/>
              <a:t>j:IncidentVictim</a:t>
            </a:r>
            <a:r>
              <a:rPr lang="en-US" sz="1400" dirty="0"/>
              <a:t> </a:t>
            </a:r>
            <a:r>
              <a:rPr lang="en-US" sz="1400" dirty="0" smtClean="0"/>
              <a:t>&gt;</a:t>
            </a:r>
          </a:p>
          <a:p>
            <a:pPr lvl="3"/>
            <a:r>
              <a:rPr lang="en-US" sz="1400" dirty="0" smtClean="0"/>
              <a:t>&lt;</a:t>
            </a:r>
            <a:r>
              <a:rPr lang="en-US" sz="1400" dirty="0" err="1"/>
              <a:t>j:VictimOrganization</a:t>
            </a:r>
            <a:r>
              <a:rPr lang="en-US" sz="1400" dirty="0"/>
              <a:t>  </a:t>
            </a:r>
            <a:r>
              <a:rPr lang="en-US" sz="1400" dirty="0" err="1"/>
              <a:t>xsi:type</a:t>
            </a:r>
            <a:r>
              <a:rPr lang="en-US" sz="1400" dirty="0"/>
              <a:t>="</a:t>
            </a:r>
            <a:r>
              <a:rPr lang="en-US" sz="1400" dirty="0" err="1"/>
              <a:t>nc:OrganizationType</a:t>
            </a:r>
            <a:r>
              <a:rPr lang="en-US" sz="1400" dirty="0" smtClean="0"/>
              <a:t>"&gt;</a:t>
            </a:r>
          </a:p>
          <a:p>
            <a:pPr lvl="4"/>
            <a:r>
              <a:rPr lang="en-US" sz="1400" dirty="0" smtClean="0"/>
              <a:t>&lt;</a:t>
            </a:r>
            <a:r>
              <a:rPr lang="en-US" sz="1400" dirty="0" err="1" smtClean="0"/>
              <a:t>nc:OrganizationName</a:t>
            </a:r>
            <a:r>
              <a:rPr lang="en-US" sz="1400" dirty="0" smtClean="0"/>
              <a:t>&gt;</a:t>
            </a:r>
            <a:r>
              <a:rPr lang="en-US" sz="1400" b="1" dirty="0" smtClean="0">
                <a:solidFill>
                  <a:srgbClr val="00B050"/>
                </a:solidFill>
              </a:rPr>
              <a:t>Canary </a:t>
            </a:r>
            <a:r>
              <a:rPr lang="en-US" sz="1400" b="1" dirty="0">
                <a:solidFill>
                  <a:srgbClr val="00B050"/>
                </a:solidFill>
              </a:rPr>
              <a:t>Corp</a:t>
            </a:r>
            <a:r>
              <a:rPr lang="en-US" sz="1400" dirty="0"/>
              <a:t>&lt;/</a:t>
            </a:r>
            <a:r>
              <a:rPr lang="en-US" sz="1400" dirty="0" err="1"/>
              <a:t>nc:OrganizationName</a:t>
            </a:r>
            <a:r>
              <a:rPr lang="en-US" sz="1400" dirty="0" smtClean="0"/>
              <a:t>&gt;</a:t>
            </a:r>
          </a:p>
          <a:p>
            <a:pPr lvl="3"/>
            <a:r>
              <a:rPr lang="en-US" sz="1400" dirty="0" smtClean="0"/>
              <a:t>&lt;/</a:t>
            </a:r>
            <a:r>
              <a:rPr lang="en-US" sz="1400" dirty="0" err="1"/>
              <a:t>j:VictimOrganization</a:t>
            </a:r>
            <a:r>
              <a:rPr lang="en-US" sz="1400" dirty="0" smtClean="0"/>
              <a:t>&gt;</a:t>
            </a:r>
          </a:p>
          <a:p>
            <a:pPr lvl="2"/>
            <a:r>
              <a:rPr lang="en-US" sz="1400" dirty="0" smtClean="0"/>
              <a:t>&lt;/</a:t>
            </a:r>
            <a:r>
              <a:rPr lang="en-US" sz="1400" dirty="0" err="1"/>
              <a:t>j:IncidentVictim</a:t>
            </a:r>
            <a:r>
              <a:rPr lang="en-US" sz="1400" dirty="0" smtClean="0"/>
              <a:t>&gt;</a:t>
            </a:r>
          </a:p>
          <a:p>
            <a:pPr lvl="1"/>
            <a:r>
              <a:rPr lang="en-US" sz="1400" dirty="0" smtClean="0"/>
              <a:t>&lt;/</a:t>
            </a:r>
            <a:r>
              <a:rPr lang="en-US" sz="1400" dirty="0" err="1"/>
              <a:t>j:IncidentAugmentation</a:t>
            </a:r>
            <a:r>
              <a:rPr lang="en-US" sz="1400" dirty="0" smtClean="0"/>
              <a:t>&gt;</a:t>
            </a:r>
          </a:p>
          <a:p>
            <a:r>
              <a:rPr lang="en-US" sz="1400" dirty="0" smtClean="0"/>
              <a:t>&lt;/</a:t>
            </a:r>
            <a:r>
              <a:rPr lang="en-US" sz="1400" dirty="0" err="1"/>
              <a:t>Q_:Incident</a:t>
            </a:r>
            <a:r>
              <a:rPr lang="en-US" sz="1400" dirty="0"/>
              <a:t>&gt;	</a:t>
            </a:r>
          </a:p>
        </p:txBody>
      </p:sp>
      <p:sp>
        <p:nvSpPr>
          <p:cNvPr id="4" name="TextBox 3"/>
          <p:cNvSpPr txBox="1"/>
          <p:nvPr/>
        </p:nvSpPr>
        <p:spPr>
          <a:xfrm>
            <a:off x="2116463" y="4399571"/>
            <a:ext cx="4783058" cy="1477328"/>
          </a:xfrm>
          <a:prstGeom prst="rect">
            <a:avLst/>
          </a:prstGeom>
          <a:noFill/>
        </p:spPr>
        <p:txBody>
          <a:bodyPr wrap="square" rtlCol="0">
            <a:spAutoFit/>
          </a:bodyPr>
          <a:lstStyle/>
          <a:p>
            <a:r>
              <a:rPr lang="en-US" dirty="0" smtClean="0"/>
              <a:t>Note that only elements of interest that have a correspondence between STIX and NIEM are mapped. However, this kind of summary may be what is needed by, for example, law enforcement.</a:t>
            </a:r>
            <a:endParaRPr lang="en-US" dirty="0"/>
          </a:p>
        </p:txBody>
      </p:sp>
    </p:spTree>
    <p:extLst>
      <p:ext uri="{BB962C8B-B14F-4D97-AF65-F5344CB8AC3E}">
        <p14:creationId xmlns:p14="http://schemas.microsoft.com/office/powerpoint/2010/main" val="5412312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180815"/>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testing</a:t>
            </a:r>
          </a:p>
          <a:p>
            <a:r>
              <a:rPr lang="en-US" dirty="0" smtClean="0"/>
              <a:t>Real time situation awareness</a:t>
            </a:r>
          </a:p>
          <a:p>
            <a:r>
              <a:rPr lang="en-US" dirty="0" smtClean="0"/>
              <a:t>Analytics</a:t>
            </a:r>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Focus 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models with mappings can aid 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Questions and Answers</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1921029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There is a critical need to understand and mitigate threats and risks – to “connect the dots”.</a:t>
            </a:r>
          </a:p>
          <a:p>
            <a:r>
              <a:rPr lang="en-US" dirty="0" smtClean="0"/>
              <a:t>The Landscape of threats is 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Federated information analytics (including “big data”)</a:t>
            </a:r>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classes of use cases</a:t>
            </a:r>
            <a:endParaRPr lang="en-US" dirty="0"/>
          </a:p>
        </p:txBody>
      </p:sp>
      <p:sp>
        <p:nvSpPr>
          <p:cNvPr id="3" name="Content Placeholder 2"/>
          <p:cNvSpPr>
            <a:spLocks noGrp="1"/>
          </p:cNvSpPr>
          <p:nvPr>
            <p:ph sz="half" idx="1"/>
          </p:nvPr>
        </p:nvSpPr>
        <p:spPr/>
        <p:txBody>
          <a:bodyPr/>
          <a:lstStyle/>
          <a:p>
            <a:r>
              <a:rPr lang="en-US" dirty="0" smtClean="0"/>
              <a:t>Transformation from one information sharing data format to another</a:t>
            </a:r>
          </a:p>
          <a:p>
            <a:pPr lvl="1"/>
            <a:r>
              <a:rPr lang="en-US" dirty="0" smtClean="0"/>
              <a:t>Example: NIEM to a CAP Alert</a:t>
            </a:r>
          </a:p>
          <a:p>
            <a:r>
              <a:rPr lang="en-US" dirty="0" smtClean="0"/>
              <a:t>Analytics of information federated from multiple sources</a:t>
            </a:r>
          </a:p>
          <a:p>
            <a:pPr lvl="1"/>
            <a:r>
              <a:rPr lang="en-US" dirty="0" smtClean="0"/>
              <a:t>Example: Fusion center “connects the dots” between a stolen laptop (from NIEM) and a cyber incident (From STIX)</a:t>
            </a:r>
            <a:endParaRPr lang="en-US" dirty="0"/>
          </a:p>
        </p:txBody>
      </p:sp>
    </p:spTree>
    <p:extLst>
      <p:ext uri="{BB962C8B-B14F-4D97-AF65-F5344CB8AC3E}">
        <p14:creationId xmlns:p14="http://schemas.microsoft.com/office/powerpoint/2010/main" val="311587922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5761</TotalTime>
  <Words>2293</Words>
  <Application>Microsoft Office PowerPoint</Application>
  <PresentationFormat>On-screen Show (4:3)</PresentationFormat>
  <Paragraphs>431</Paragraphs>
  <Slides>48</Slides>
  <Notes>2</Notes>
  <HiddenSlides>7</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1_Office Theme</vt:lpstr>
      <vt:lpstr>PowerPoint Presentation</vt:lpstr>
      <vt:lpstr>Virtual Webcast</vt:lpstr>
      <vt:lpstr>Housekeeping Items</vt:lpstr>
      <vt:lpstr>Today’s Speakers</vt:lpstr>
      <vt:lpstr>Problem Space</vt:lpstr>
      <vt:lpstr>We have critical needs for analytics and information sharing</vt:lpstr>
      <vt:lpstr>The Opportunity</vt:lpstr>
      <vt:lpstr>The Challenge</vt:lpstr>
      <vt:lpstr>Primary classes of use cases</vt:lpstr>
      <vt:lpstr>What we need is an integrating framework</vt:lpstr>
      <vt:lpstr>It takes a community</vt:lpstr>
      <vt:lpstr>PowerPoint Presentation</vt:lpstr>
      <vt:lpstr>Call to action!</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OMG Process</vt:lpstr>
      <vt:lpstr>Precepts</vt:lpstr>
      <vt:lpstr>Scope</vt:lpstr>
      <vt:lpstr>Typical Threat/Risk Concepts To Define</vt:lpstr>
      <vt:lpstr>Foundations</vt:lpstr>
      <vt:lpstr>Scope Diagram</vt:lpstr>
      <vt:lpstr>Submission Team Progress</vt:lpstr>
      <vt:lpstr>PowerPoint Presentation</vt:lpstr>
      <vt:lpstr>Approach</vt:lpstr>
      <vt:lpstr>Core Concept: Comprehending Planned and Unplanned Threats</vt:lpstr>
      <vt:lpstr>PowerPoint Presentation</vt:lpstr>
      <vt:lpstr>Core Concept: Attacker/Defender Symmetry</vt:lpstr>
      <vt:lpstr>Core Concept: Actor Capabilities</vt:lpstr>
      <vt:lpstr>PowerPoint Presentation</vt:lpstr>
      <vt:lpstr>Example Risk/Threat Concepts</vt:lpstr>
      <vt:lpstr>Incidents</vt:lpstr>
      <vt:lpstr>PowerPoint Presentation</vt:lpstr>
      <vt:lpstr>STIX (High Level) in UML</vt:lpstr>
      <vt:lpstr>STIX Mapping fragment</vt:lpstr>
      <vt:lpstr>Corresponding NIEM Subset of interest</vt:lpstr>
      <vt:lpstr>NIEM Mapping Fragment</vt:lpstr>
      <vt:lpstr>Example STIX data</vt:lpstr>
      <vt:lpstr>Data mapped into concepts</vt:lpstr>
      <vt:lpstr>Notional Model Mapping Instances</vt:lpstr>
      <vt:lpstr>Derived NIEM Data</vt:lpstr>
      <vt:lpstr>PowerPoint Presentation</vt:lpstr>
      <vt:lpstr>Additional Applications</vt:lpstr>
      <vt:lpstr>Conclusions</vt:lpstr>
      <vt:lpstr>PowerPoint Presentation</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Cory Casanave</cp:lastModifiedBy>
  <cp:revision>125</cp:revision>
  <cp:lastPrinted>2014-11-20T16:17:37Z</cp:lastPrinted>
  <dcterms:created xsi:type="dcterms:W3CDTF">2014-09-02T16:12:10Z</dcterms:created>
  <dcterms:modified xsi:type="dcterms:W3CDTF">2015-01-09T00:23:51Z</dcterms:modified>
</cp:coreProperties>
</file>